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69" r:id="rId3"/>
    <p:sldId id="270" r:id="rId4"/>
    <p:sldId id="271" r:id="rId5"/>
    <p:sldId id="277" r:id="rId6"/>
    <p:sldId id="309" r:id="rId7"/>
    <p:sldId id="307" r:id="rId8"/>
    <p:sldId id="319" r:id="rId9"/>
    <p:sldId id="278" r:id="rId10"/>
    <p:sldId id="279" r:id="rId11"/>
    <p:sldId id="285" r:id="rId12"/>
    <p:sldId id="322" r:id="rId13"/>
    <p:sldId id="321" r:id="rId14"/>
    <p:sldId id="291" r:id="rId15"/>
    <p:sldId id="288" r:id="rId16"/>
    <p:sldId id="320" r:id="rId17"/>
    <p:sldId id="317" r:id="rId18"/>
    <p:sldId id="318" r:id="rId19"/>
    <p:sldId id="275" r:id="rId20"/>
    <p:sldId id="297" r:id="rId21"/>
    <p:sldId id="293" r:id="rId22"/>
    <p:sldId id="294" r:id="rId23"/>
    <p:sldId id="292" r:id="rId24"/>
    <p:sldId id="304" r:id="rId25"/>
    <p:sldId id="259" r:id="rId26"/>
    <p:sldId id="286" r:id="rId27"/>
    <p:sldId id="298" r:id="rId28"/>
    <p:sldId id="299" r:id="rId29"/>
    <p:sldId id="301" r:id="rId30"/>
    <p:sldId id="305" r:id="rId31"/>
    <p:sldId id="311" r:id="rId32"/>
    <p:sldId id="302" r:id="rId33"/>
    <p:sldId id="303" r:id="rId34"/>
    <p:sldId id="313" r:id="rId35"/>
    <p:sldId id="323" r:id="rId36"/>
    <p:sldId id="326" r:id="rId37"/>
    <p:sldId id="306" r:id="rId38"/>
    <p:sldId id="314" r:id="rId39"/>
    <p:sldId id="324" r:id="rId40"/>
    <p:sldId id="325" r:id="rId41"/>
    <p:sldId id="32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74302"/>
  </p:normalViewPr>
  <p:slideViewPr>
    <p:cSldViewPr snapToGrid="0">
      <p:cViewPr varScale="1">
        <p:scale>
          <a:sx n="86" d="100"/>
          <a:sy n="86" d="100"/>
        </p:scale>
        <p:origin x="672" y="192"/>
      </p:cViewPr>
      <p:guideLst/>
    </p:cSldViewPr>
  </p:slideViewPr>
  <p:outlineViewPr>
    <p:cViewPr>
      <p:scale>
        <a:sx n="33" d="100"/>
        <a:sy n="33" d="100"/>
      </p:scale>
      <p:origin x="0" y="-4200"/>
    </p:cViewPr>
  </p:outlineViewPr>
  <p:notesTextViewPr>
    <p:cViewPr>
      <p:scale>
        <a:sx n="1" d="1"/>
        <a:sy n="1" d="1"/>
      </p:scale>
      <p:origin x="0" y="0"/>
    </p:cViewPr>
  </p:notesTextViewPr>
  <p:notesViewPr>
    <p:cSldViewPr snapToGrid="0">
      <p:cViewPr varScale="1">
        <p:scale>
          <a:sx n="89" d="100"/>
          <a:sy n="89" d="100"/>
        </p:scale>
        <p:origin x="4016"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5260A5-3F47-7946-A226-C92A03F51DD4}" type="datetimeFigureOut">
              <a:rPr lang="en-US" smtClean="0"/>
              <a:t>9/21/25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2529-3966-FB41-916B-AE131D2999EC}" type="slidenum">
              <a:rPr lang="en-US" smtClean="0"/>
              <a:t>‹#›</a:t>
            </a:fld>
            <a:endParaRPr lang="en-US"/>
          </a:p>
        </p:txBody>
      </p:sp>
    </p:spTree>
    <p:extLst>
      <p:ext uri="{BB962C8B-B14F-4D97-AF65-F5344CB8AC3E}">
        <p14:creationId xmlns:p14="http://schemas.microsoft.com/office/powerpoint/2010/main" val="1779424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Hi, my name is Nate, and I’m here representing the University of Cincinnati School of Information Technology and the UC Civic Tech Lab. I’ also the Director of Enrollment at the UC College of Arts &amp; Sciences</a:t>
            </a:r>
          </a:p>
          <a:p>
            <a:pPr marL="171450" indent="-171450">
              <a:buFont typeface="Arial" panose="020B0604020202020204" pitchFamily="34" charset="0"/>
              <a:buChar char="•"/>
            </a:pPr>
            <a:r>
              <a:rPr lang="en-US" dirty="0"/>
              <a:t>This study is called “Inter-Inter-Coder Analysis”</a:t>
            </a:r>
          </a:p>
          <a:p>
            <a:pPr marL="171450" indent="-171450">
              <a:buFont typeface="Arial" panose="020B0604020202020204" pitchFamily="34" charset="0"/>
              <a:buChar char="•"/>
            </a:pPr>
            <a:r>
              <a:rPr lang="en-US" dirty="0"/>
              <a:t>Written with my collaborators doctors Jess </a:t>
            </a:r>
            <a:r>
              <a:rPr lang="en-US" dirty="0" err="1"/>
              <a:t>Kropczynski</a:t>
            </a:r>
            <a:r>
              <a:rPr lang="en-US" dirty="0"/>
              <a:t> and Rob Grace</a:t>
            </a:r>
          </a:p>
        </p:txBody>
      </p:sp>
      <p:sp>
        <p:nvSpPr>
          <p:cNvPr id="4" name="Slide Number Placeholder 3"/>
          <p:cNvSpPr>
            <a:spLocks noGrp="1"/>
          </p:cNvSpPr>
          <p:nvPr>
            <p:ph type="sldNum" sz="quarter" idx="5"/>
          </p:nvPr>
        </p:nvSpPr>
        <p:spPr/>
        <p:txBody>
          <a:bodyPr/>
          <a:lstStyle/>
          <a:p>
            <a:fld id="{A2432529-3966-FB41-916B-AE131D2999EC}" type="slidenum">
              <a:rPr lang="en-US" smtClean="0"/>
              <a:t>1</a:t>
            </a:fld>
            <a:endParaRPr lang="en-US"/>
          </a:p>
        </p:txBody>
      </p:sp>
    </p:spTree>
    <p:extLst>
      <p:ext uri="{BB962C8B-B14F-4D97-AF65-F5344CB8AC3E}">
        <p14:creationId xmlns:p14="http://schemas.microsoft.com/office/powerpoint/2010/main" val="131112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2024E-A93E-6B99-03E5-1E477400C5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0B389D-F1EE-50E7-0F60-D53407C011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53E39B-7899-1A92-16BD-FDFC6C4E0B3B}"/>
              </a:ext>
            </a:extLst>
          </p:cNvPr>
          <p:cNvSpPr>
            <a:spLocks noGrp="1"/>
          </p:cNvSpPr>
          <p:nvPr>
            <p:ph type="body" idx="1"/>
          </p:nvPr>
        </p:nvSpPr>
        <p:spPr/>
        <p:txBody>
          <a:bodyPr/>
          <a:lstStyle/>
          <a:p>
            <a:pPr marL="171450" indent="-171450">
              <a:buFont typeface="Arial" panose="020B0604020202020204" pitchFamily="34" charset="0"/>
              <a:buChar char="•"/>
            </a:pPr>
            <a:r>
              <a:rPr lang="en-US" dirty="0"/>
              <a:t>The final concept came after some deep reading of Klaus </a:t>
            </a:r>
            <a:r>
              <a:rPr lang="en-US" dirty="0" err="1"/>
              <a:t>Krippendorff</a:t>
            </a:r>
            <a:endParaRPr lang="en-US" dirty="0"/>
          </a:p>
          <a:p>
            <a:pPr marL="171450" indent="-171450">
              <a:buFont typeface="Arial" panose="020B0604020202020204" pitchFamily="34" charset="0"/>
              <a:buChar char="•"/>
            </a:pPr>
            <a:r>
              <a:rPr lang="en-US" dirty="0"/>
              <a:t>And validated some of my frustration with the intercoder analysis done in our previous work</a:t>
            </a:r>
          </a:p>
          <a:p>
            <a:pPr marL="171450" indent="-171450">
              <a:buFont typeface="Arial" panose="020B0604020202020204" pitchFamily="34" charset="0"/>
              <a:buChar char="•"/>
            </a:pPr>
            <a:r>
              <a:rPr lang="en-US" dirty="0" err="1"/>
              <a:t>Krippendorff</a:t>
            </a:r>
            <a:r>
              <a:rPr lang="en-US" dirty="0"/>
              <a:t> warns us that intercoder adjudication should always be avoided</a:t>
            </a:r>
          </a:p>
          <a:p>
            <a:pPr marL="628650" lvl="1" indent="-171450">
              <a:buFont typeface="Arial" panose="020B0604020202020204" pitchFamily="34" charset="0"/>
              <a:buChar char="•"/>
            </a:pPr>
            <a:r>
              <a:rPr lang="en-US" dirty="0"/>
              <a:t>That is, there should be no averaging or consensus performed in dealing with coder disagreement </a:t>
            </a:r>
          </a:p>
          <a:p>
            <a:pPr marL="171450" lvl="0" indent="-171450">
              <a:buFont typeface="Arial" panose="020B0604020202020204" pitchFamily="34" charset="0"/>
              <a:buChar char="•"/>
            </a:pPr>
            <a:r>
              <a:rPr lang="en-US" dirty="0"/>
              <a:t>So if there is too much disagreement we should abandon the coding project and start over</a:t>
            </a:r>
          </a:p>
          <a:p>
            <a:pPr marL="171450" lvl="0" indent="-171450">
              <a:buFont typeface="Arial" panose="020B0604020202020204" pitchFamily="34" charset="0"/>
              <a:buChar char="•"/>
            </a:pPr>
            <a:r>
              <a:rPr lang="en-US" b="1" dirty="0"/>
              <a:t>OR </a:t>
            </a:r>
            <a:r>
              <a:rPr lang="en-US" dirty="0"/>
              <a:t>We could try and analyze it through what </a:t>
            </a:r>
            <a:r>
              <a:rPr lang="en-US" dirty="0" err="1"/>
              <a:t>Krippendorff</a:t>
            </a:r>
            <a:r>
              <a:rPr lang="en-US" dirty="0"/>
              <a:t> calls “multi-value coding”</a:t>
            </a:r>
          </a:p>
          <a:p>
            <a:pPr marL="171450" lvl="0" indent="-171450">
              <a:buFont typeface="Arial" panose="020B0604020202020204" pitchFamily="34" charset="0"/>
              <a:buChar char="•"/>
            </a:pPr>
            <a:r>
              <a:rPr lang="en-US" dirty="0"/>
              <a:t>And while there has been some work in this domain going back to the early 2000s, at the time of this study I couldn’t identify any involving LLMs</a:t>
            </a:r>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6A24B6BE-569F-D4AD-DA2C-B9632F4B4D45}"/>
              </a:ext>
            </a:extLst>
          </p:cNvPr>
          <p:cNvSpPr>
            <a:spLocks noGrp="1"/>
          </p:cNvSpPr>
          <p:nvPr>
            <p:ph type="sldNum" sz="quarter" idx="5"/>
          </p:nvPr>
        </p:nvSpPr>
        <p:spPr/>
        <p:txBody>
          <a:bodyPr/>
          <a:lstStyle/>
          <a:p>
            <a:fld id="{A2432529-3966-FB41-916B-AE131D2999EC}" type="slidenum">
              <a:rPr lang="en-US" smtClean="0"/>
              <a:t>10</a:t>
            </a:fld>
            <a:endParaRPr lang="en-US"/>
          </a:p>
        </p:txBody>
      </p:sp>
    </p:spTree>
    <p:extLst>
      <p:ext uri="{BB962C8B-B14F-4D97-AF65-F5344CB8AC3E}">
        <p14:creationId xmlns:p14="http://schemas.microsoft.com/office/powerpoint/2010/main" val="4106937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8C38D-2387-8A23-8660-735C9B7604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BD6E02-5952-4963-5323-8D9EC272CD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AA0406-A2FA-67B2-A56B-FB65D708F442}"/>
              </a:ext>
            </a:extLst>
          </p:cNvPr>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4B64D65A-A164-BA5F-0EEC-3B3DB6EEEBDA}"/>
              </a:ext>
            </a:extLst>
          </p:cNvPr>
          <p:cNvSpPr>
            <a:spLocks noGrp="1"/>
          </p:cNvSpPr>
          <p:nvPr>
            <p:ph type="sldNum" sz="quarter" idx="5"/>
          </p:nvPr>
        </p:nvSpPr>
        <p:spPr/>
        <p:txBody>
          <a:bodyPr/>
          <a:lstStyle/>
          <a:p>
            <a:fld id="{A2432529-3966-FB41-916B-AE131D2999EC}" type="slidenum">
              <a:rPr lang="en-US" smtClean="0"/>
              <a:t>11</a:t>
            </a:fld>
            <a:endParaRPr lang="en-US"/>
          </a:p>
        </p:txBody>
      </p:sp>
    </p:spTree>
    <p:extLst>
      <p:ext uri="{BB962C8B-B14F-4D97-AF65-F5344CB8AC3E}">
        <p14:creationId xmlns:p14="http://schemas.microsoft.com/office/powerpoint/2010/main" val="3620235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E864C-BA34-153D-16D2-E67AA0D08C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48A482-4C70-DB0F-9E04-69FC1C23F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857AA8-26B2-D4AF-A3A7-D937B8815366}"/>
              </a:ext>
            </a:extLst>
          </p:cNvPr>
          <p:cNvSpPr>
            <a:spLocks noGrp="1"/>
          </p:cNvSpPr>
          <p:nvPr>
            <p:ph type="body" idx="1"/>
          </p:nvPr>
        </p:nvSpPr>
        <p:spPr/>
        <p:txBody>
          <a:bodyPr/>
          <a:lstStyle/>
          <a:p>
            <a:pPr marL="171450" indent="-171450">
              <a:buFont typeface="Arial" panose="020B0604020202020204" pitchFamily="34" charset="0"/>
              <a:buChar char="•"/>
            </a:pPr>
            <a:r>
              <a:rPr lang="en-US" dirty="0"/>
              <a:t>This lead to our research questions exploring reliability and validity in our technique and its applications in public safety </a:t>
            </a:r>
          </a:p>
        </p:txBody>
      </p:sp>
      <p:sp>
        <p:nvSpPr>
          <p:cNvPr id="4" name="Slide Number Placeholder 3">
            <a:extLst>
              <a:ext uri="{FF2B5EF4-FFF2-40B4-BE49-F238E27FC236}">
                <a16:creationId xmlns:a16="http://schemas.microsoft.com/office/drawing/2014/main" id="{84A1A39C-21F5-5497-2F43-3DFD0BCE72C2}"/>
              </a:ext>
            </a:extLst>
          </p:cNvPr>
          <p:cNvSpPr>
            <a:spLocks noGrp="1"/>
          </p:cNvSpPr>
          <p:nvPr>
            <p:ph type="sldNum" sz="quarter" idx="5"/>
          </p:nvPr>
        </p:nvSpPr>
        <p:spPr/>
        <p:txBody>
          <a:bodyPr/>
          <a:lstStyle/>
          <a:p>
            <a:fld id="{A2432529-3966-FB41-916B-AE131D2999EC}" type="slidenum">
              <a:rPr lang="en-US" smtClean="0"/>
              <a:t>12</a:t>
            </a:fld>
            <a:endParaRPr lang="en-US"/>
          </a:p>
        </p:txBody>
      </p:sp>
    </p:spTree>
    <p:extLst>
      <p:ext uri="{BB962C8B-B14F-4D97-AF65-F5344CB8AC3E}">
        <p14:creationId xmlns:p14="http://schemas.microsoft.com/office/powerpoint/2010/main" val="3151891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AD86C-9AC2-D7E9-CA35-E91D53C64E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AE78E1-F658-58F0-67EB-6D5CFED457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E43EF6-299A-F554-76A9-FE9E5C438104}"/>
              </a:ext>
            </a:extLst>
          </p:cNvPr>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2FEC8C25-A1F5-A04A-6CBA-287CA28073AF}"/>
              </a:ext>
            </a:extLst>
          </p:cNvPr>
          <p:cNvSpPr>
            <a:spLocks noGrp="1"/>
          </p:cNvSpPr>
          <p:nvPr>
            <p:ph type="sldNum" sz="quarter" idx="5"/>
          </p:nvPr>
        </p:nvSpPr>
        <p:spPr/>
        <p:txBody>
          <a:bodyPr/>
          <a:lstStyle/>
          <a:p>
            <a:fld id="{A2432529-3966-FB41-916B-AE131D2999EC}" type="slidenum">
              <a:rPr lang="en-US" smtClean="0"/>
              <a:t>13</a:t>
            </a:fld>
            <a:endParaRPr lang="en-US"/>
          </a:p>
        </p:txBody>
      </p:sp>
    </p:spTree>
    <p:extLst>
      <p:ext uri="{BB962C8B-B14F-4D97-AF65-F5344CB8AC3E}">
        <p14:creationId xmlns:p14="http://schemas.microsoft.com/office/powerpoint/2010/main" val="446474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63F95-A030-7C12-E951-567846857F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6FF123-49C9-FB61-4648-07025B4069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46B480-D0D8-737C-FE7B-64BDD88424F8}"/>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did this work on the University of Cincinnati’s high performance computing cluster (the ARC) using the Ohio Supercomputing Center’s Open OnDemand HPC front end software stack</a:t>
            </a:r>
          </a:p>
        </p:txBody>
      </p:sp>
      <p:sp>
        <p:nvSpPr>
          <p:cNvPr id="4" name="Slide Number Placeholder 3">
            <a:extLst>
              <a:ext uri="{FF2B5EF4-FFF2-40B4-BE49-F238E27FC236}">
                <a16:creationId xmlns:a16="http://schemas.microsoft.com/office/drawing/2014/main" id="{44F4FA6A-BA0E-7426-A9A0-C21F32CF886B}"/>
              </a:ext>
            </a:extLst>
          </p:cNvPr>
          <p:cNvSpPr>
            <a:spLocks noGrp="1"/>
          </p:cNvSpPr>
          <p:nvPr>
            <p:ph type="sldNum" sz="quarter" idx="5"/>
          </p:nvPr>
        </p:nvSpPr>
        <p:spPr/>
        <p:txBody>
          <a:bodyPr/>
          <a:lstStyle/>
          <a:p>
            <a:fld id="{A2432529-3966-FB41-916B-AE131D2999EC}" type="slidenum">
              <a:rPr lang="en-US" smtClean="0"/>
              <a:t>14</a:t>
            </a:fld>
            <a:endParaRPr lang="en-US"/>
          </a:p>
        </p:txBody>
      </p:sp>
    </p:spTree>
    <p:extLst>
      <p:ext uri="{BB962C8B-B14F-4D97-AF65-F5344CB8AC3E}">
        <p14:creationId xmlns:p14="http://schemas.microsoft.com/office/powerpoint/2010/main" val="793036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C2E6E-FC00-6A39-1D25-C955EC4216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5DC40D-56F7-2A90-FD6D-CCF6783F07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BECA4C-A13F-9FED-F9E4-DB494DC259D1}"/>
              </a:ext>
            </a:extLst>
          </p:cNvPr>
          <p:cNvSpPr>
            <a:spLocks noGrp="1"/>
          </p:cNvSpPr>
          <p:nvPr>
            <p:ph type="body" idx="1"/>
          </p:nvPr>
        </p:nvSpPr>
        <p:spPr/>
        <p:txBody>
          <a:bodyPr/>
          <a:lstStyle/>
          <a:p>
            <a:pPr marL="628650" lvl="1" indent="-171450">
              <a:buFont typeface="Arial" panose="020B0604020202020204" pitchFamily="34" charset="0"/>
              <a:buChar char="•"/>
            </a:pPr>
            <a:r>
              <a:rPr lang="en-US" dirty="0"/>
              <a:t>Using this hardware and and software</a:t>
            </a:r>
          </a:p>
        </p:txBody>
      </p:sp>
      <p:sp>
        <p:nvSpPr>
          <p:cNvPr id="4" name="Slide Number Placeholder 3">
            <a:extLst>
              <a:ext uri="{FF2B5EF4-FFF2-40B4-BE49-F238E27FC236}">
                <a16:creationId xmlns:a16="http://schemas.microsoft.com/office/drawing/2014/main" id="{92C70477-62B5-0DD7-F50F-817EC0D2E3C7}"/>
              </a:ext>
            </a:extLst>
          </p:cNvPr>
          <p:cNvSpPr>
            <a:spLocks noGrp="1"/>
          </p:cNvSpPr>
          <p:nvPr>
            <p:ph type="sldNum" sz="quarter" idx="5"/>
          </p:nvPr>
        </p:nvSpPr>
        <p:spPr/>
        <p:txBody>
          <a:bodyPr/>
          <a:lstStyle/>
          <a:p>
            <a:fld id="{A2432529-3966-FB41-916B-AE131D2999EC}" type="slidenum">
              <a:rPr lang="en-US" smtClean="0"/>
              <a:t>15</a:t>
            </a:fld>
            <a:endParaRPr lang="en-US"/>
          </a:p>
        </p:txBody>
      </p:sp>
    </p:spTree>
    <p:extLst>
      <p:ext uri="{BB962C8B-B14F-4D97-AF65-F5344CB8AC3E}">
        <p14:creationId xmlns:p14="http://schemas.microsoft.com/office/powerpoint/2010/main" val="3909028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1CF51-0D2D-03E3-678F-90F9C3E2D5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9AA4DE-CBE8-E079-EAA5-A66D53D43D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A3819A-7EB4-E66D-E85F-D5B4D8E7A14E}"/>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selected the following LLM models </a:t>
            </a:r>
            <a:r>
              <a:rPr lang="en-US" sz="1200" b="0" kern="1200" dirty="0">
                <a:solidFill>
                  <a:schemeClr val="tx1"/>
                </a:solidFill>
                <a:effectLst/>
                <a:latin typeface="+mn-lt"/>
                <a:ea typeface="+mn-ea"/>
                <a:cs typeface="+mn-cs"/>
              </a:rPr>
              <a:t>to cover a range of complexity and parameter sizes</a:t>
            </a:r>
            <a:endParaRPr lang="en-US" dirty="0"/>
          </a:p>
        </p:txBody>
      </p:sp>
      <p:sp>
        <p:nvSpPr>
          <p:cNvPr id="4" name="Slide Number Placeholder 3">
            <a:extLst>
              <a:ext uri="{FF2B5EF4-FFF2-40B4-BE49-F238E27FC236}">
                <a16:creationId xmlns:a16="http://schemas.microsoft.com/office/drawing/2014/main" id="{F051DA91-2FDA-1434-9C0D-B819D45F92EC}"/>
              </a:ext>
            </a:extLst>
          </p:cNvPr>
          <p:cNvSpPr>
            <a:spLocks noGrp="1"/>
          </p:cNvSpPr>
          <p:nvPr>
            <p:ph type="sldNum" sz="quarter" idx="5"/>
          </p:nvPr>
        </p:nvSpPr>
        <p:spPr/>
        <p:txBody>
          <a:bodyPr/>
          <a:lstStyle/>
          <a:p>
            <a:fld id="{A2432529-3966-FB41-916B-AE131D2999EC}" type="slidenum">
              <a:rPr lang="en-US" smtClean="0"/>
              <a:t>16</a:t>
            </a:fld>
            <a:endParaRPr lang="en-US"/>
          </a:p>
        </p:txBody>
      </p:sp>
    </p:spTree>
    <p:extLst>
      <p:ext uri="{BB962C8B-B14F-4D97-AF65-F5344CB8AC3E}">
        <p14:creationId xmlns:p14="http://schemas.microsoft.com/office/powerpoint/2010/main" val="2961125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D0066-4379-9D0D-9584-65C71632E3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599F7-892F-9530-7F60-0C81CF8E83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DBE9F7-2E79-D610-CCDF-A55544F71DF0}"/>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were very careful while developing our system prompts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Asking coders to return positive, negative, neutral, or uncertain sentiment towards mask wearing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Kept iteration to a minimum so as to avoid injecting bias into the responses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Main focus was returning the correct response format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8274A160-7F00-BA3F-C792-DDA9482A8203}"/>
              </a:ext>
            </a:extLst>
          </p:cNvPr>
          <p:cNvSpPr>
            <a:spLocks noGrp="1"/>
          </p:cNvSpPr>
          <p:nvPr>
            <p:ph type="sldNum" sz="quarter" idx="5"/>
          </p:nvPr>
        </p:nvSpPr>
        <p:spPr/>
        <p:txBody>
          <a:bodyPr/>
          <a:lstStyle/>
          <a:p>
            <a:fld id="{A2432529-3966-FB41-916B-AE131D2999EC}" type="slidenum">
              <a:rPr lang="en-US" smtClean="0"/>
              <a:t>17</a:t>
            </a:fld>
            <a:endParaRPr lang="en-US"/>
          </a:p>
        </p:txBody>
      </p:sp>
    </p:spTree>
    <p:extLst>
      <p:ext uri="{BB962C8B-B14F-4D97-AF65-F5344CB8AC3E}">
        <p14:creationId xmlns:p14="http://schemas.microsoft.com/office/powerpoint/2010/main" val="4168826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CE481-73CD-8003-750C-663FD55461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6AC155-F8BF-1723-D4AF-E1A9086D08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2CB1D4-028C-5873-2256-40EDC9D5F23D}"/>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made sure to use the exact same prompt for our human coders</a:t>
            </a:r>
          </a:p>
        </p:txBody>
      </p:sp>
      <p:sp>
        <p:nvSpPr>
          <p:cNvPr id="4" name="Slide Number Placeholder 3">
            <a:extLst>
              <a:ext uri="{FF2B5EF4-FFF2-40B4-BE49-F238E27FC236}">
                <a16:creationId xmlns:a16="http://schemas.microsoft.com/office/drawing/2014/main" id="{6EC4F0A4-77FC-462F-DC57-2E9AD7DF38B5}"/>
              </a:ext>
            </a:extLst>
          </p:cNvPr>
          <p:cNvSpPr>
            <a:spLocks noGrp="1"/>
          </p:cNvSpPr>
          <p:nvPr>
            <p:ph type="sldNum" sz="quarter" idx="5"/>
          </p:nvPr>
        </p:nvSpPr>
        <p:spPr/>
        <p:txBody>
          <a:bodyPr/>
          <a:lstStyle/>
          <a:p>
            <a:fld id="{A2432529-3966-FB41-916B-AE131D2999EC}" type="slidenum">
              <a:rPr lang="en-US" smtClean="0"/>
              <a:t>18</a:t>
            </a:fld>
            <a:endParaRPr lang="en-US"/>
          </a:p>
        </p:txBody>
      </p:sp>
    </p:spTree>
    <p:extLst>
      <p:ext uri="{BB962C8B-B14F-4D97-AF65-F5344CB8AC3E}">
        <p14:creationId xmlns:p14="http://schemas.microsoft.com/office/powerpoint/2010/main" val="3318718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 this is to show that we </a:t>
            </a:r>
          </a:p>
          <a:p>
            <a:pPr marL="628650" lvl="1" indent="-171450">
              <a:buFont typeface="Arial" panose="020B0604020202020204" pitchFamily="34" charset="0"/>
              <a:buChar char="•"/>
            </a:pPr>
            <a:r>
              <a:rPr lang="en-US" dirty="0"/>
              <a:t>Iterated through each of the four models</a:t>
            </a:r>
          </a:p>
          <a:p>
            <a:pPr marL="628650" lvl="1" indent="-171450">
              <a:buFont typeface="Arial" panose="020B0604020202020204" pitchFamily="34" charset="0"/>
              <a:buChar char="•"/>
            </a:pPr>
            <a:r>
              <a:rPr lang="en-US" dirty="0"/>
              <a:t>Across 2000+ tweet texts </a:t>
            </a:r>
          </a:p>
          <a:p>
            <a:pPr marL="628650" lvl="1" indent="-171450">
              <a:buFont typeface="Arial" panose="020B0604020202020204" pitchFamily="34" charset="0"/>
              <a:buChar char="•"/>
            </a:pPr>
            <a:r>
              <a:rPr lang="en-US" dirty="0"/>
              <a:t>Performed sentiment analysis 4 times per text</a:t>
            </a:r>
          </a:p>
          <a:p>
            <a:pPr marL="171450" lvl="0" indent="-171450">
              <a:buFont typeface="Arial" panose="020B0604020202020204" pitchFamily="34" charset="0"/>
              <a:buChar char="•"/>
            </a:pPr>
            <a:r>
              <a:rPr lang="en-US" dirty="0"/>
              <a:t>From this we obtained a sample of 229 well-formed (JSON) responses which we then gave to the human coders</a:t>
            </a:r>
            <a:endParaRPr lang="en-US" b="1"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2432529-3966-FB41-916B-AE131D2999EC}" type="slidenum">
              <a:rPr lang="en-US" smtClean="0"/>
              <a:t>19</a:t>
            </a:fld>
            <a:endParaRPr lang="en-US"/>
          </a:p>
        </p:txBody>
      </p:sp>
    </p:spTree>
    <p:extLst>
      <p:ext uri="{BB962C8B-B14F-4D97-AF65-F5344CB8AC3E}">
        <p14:creationId xmlns:p14="http://schemas.microsoft.com/office/powerpoint/2010/main" val="2476975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a little background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paper is the third in a series of publications that came out of the COVID-19 pandemic.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first dealt with the acquisition and analysis of geo-relevant Twitter data</a:t>
            </a:r>
          </a:p>
        </p:txBody>
      </p:sp>
      <p:sp>
        <p:nvSpPr>
          <p:cNvPr id="4" name="Slide Number Placeholder 3"/>
          <p:cNvSpPr>
            <a:spLocks noGrp="1"/>
          </p:cNvSpPr>
          <p:nvPr>
            <p:ph type="sldNum" sz="quarter" idx="5"/>
          </p:nvPr>
        </p:nvSpPr>
        <p:spPr/>
        <p:txBody>
          <a:bodyPr/>
          <a:lstStyle/>
          <a:p>
            <a:fld id="{A2432529-3966-FB41-916B-AE131D2999EC}" type="slidenum">
              <a:rPr lang="en-US" smtClean="0"/>
              <a:t>2</a:t>
            </a:fld>
            <a:endParaRPr lang="en-US"/>
          </a:p>
        </p:txBody>
      </p:sp>
    </p:spTree>
    <p:extLst>
      <p:ext uri="{BB962C8B-B14F-4D97-AF65-F5344CB8AC3E}">
        <p14:creationId xmlns:p14="http://schemas.microsoft.com/office/powerpoint/2010/main" val="2333688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CC361-73A7-EFA2-2F9F-873FFA2DD4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744212-9220-F6FA-94B6-F482BB4A2E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99D954-AA3C-A63E-C27B-781A7AAC6F61}"/>
              </a:ext>
            </a:extLst>
          </p:cNvPr>
          <p:cNvSpPr>
            <a:spLocks noGrp="1"/>
          </p:cNvSpPr>
          <p:nvPr>
            <p:ph type="body" idx="1"/>
          </p:nvPr>
        </p:nvSpPr>
        <p:spPr/>
        <p:txBody>
          <a:bodyPr/>
          <a:lstStyle/>
          <a:p>
            <a:pPr marL="171450" indent="-171450">
              <a:buFont typeface="Arial" panose="020B0604020202020204" pitchFamily="34" charset="0"/>
              <a:buChar char="•"/>
            </a:pPr>
            <a:r>
              <a:rPr lang="en-US" dirty="0"/>
              <a:t>First we looked at reliability and consistency </a:t>
            </a:r>
          </a:p>
        </p:txBody>
      </p:sp>
      <p:sp>
        <p:nvSpPr>
          <p:cNvPr id="4" name="Slide Number Placeholder 3">
            <a:extLst>
              <a:ext uri="{FF2B5EF4-FFF2-40B4-BE49-F238E27FC236}">
                <a16:creationId xmlns:a16="http://schemas.microsoft.com/office/drawing/2014/main" id="{68E7D80A-EEED-215B-76CD-FF60B46B3FF6}"/>
              </a:ext>
            </a:extLst>
          </p:cNvPr>
          <p:cNvSpPr>
            <a:spLocks noGrp="1"/>
          </p:cNvSpPr>
          <p:nvPr>
            <p:ph type="sldNum" sz="quarter" idx="5"/>
          </p:nvPr>
        </p:nvSpPr>
        <p:spPr/>
        <p:txBody>
          <a:bodyPr/>
          <a:lstStyle/>
          <a:p>
            <a:fld id="{A2432529-3966-FB41-916B-AE131D2999EC}" type="slidenum">
              <a:rPr lang="en-US" smtClean="0"/>
              <a:t>20</a:t>
            </a:fld>
            <a:endParaRPr lang="en-US"/>
          </a:p>
        </p:txBody>
      </p:sp>
    </p:spTree>
    <p:extLst>
      <p:ext uri="{BB962C8B-B14F-4D97-AF65-F5344CB8AC3E}">
        <p14:creationId xmlns:p14="http://schemas.microsoft.com/office/powerpoint/2010/main" val="3096270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8628E-7153-1CE4-DB27-CC510C8F3B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83D649-66C9-0B6A-8D14-C8E67CA38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98DF2D-1E92-795C-FFAA-08B1F3C57E75}"/>
              </a:ext>
            </a:extLst>
          </p:cNvPr>
          <p:cNvSpPr>
            <a:spLocks noGrp="1"/>
          </p:cNvSpPr>
          <p:nvPr>
            <p:ph type="body" idx="1"/>
          </p:nvPr>
        </p:nvSpPr>
        <p:spPr/>
        <p:txBody>
          <a:bodyPr/>
          <a:lstStyle/>
          <a:p>
            <a:pPr marL="171450" indent="-171450">
              <a:buFont typeface="Arial" panose="020B0604020202020204" pitchFamily="34" charset="0"/>
              <a:buChar char="•"/>
            </a:pPr>
            <a:r>
              <a:rPr lang="en-US" dirty="0"/>
              <a:t>We used Shannon entropy as a measure  to check reliability on a per-response basis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Shannon’s calculation returns a value 0-1, with 0 being complete consistency and 1 being completely random</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C9044C2B-8925-9567-5008-81CF6B5B8FEE}"/>
              </a:ext>
            </a:extLst>
          </p:cNvPr>
          <p:cNvSpPr>
            <a:spLocks noGrp="1"/>
          </p:cNvSpPr>
          <p:nvPr>
            <p:ph type="sldNum" sz="quarter" idx="5"/>
          </p:nvPr>
        </p:nvSpPr>
        <p:spPr/>
        <p:txBody>
          <a:bodyPr/>
          <a:lstStyle/>
          <a:p>
            <a:fld id="{A2432529-3966-FB41-916B-AE131D2999EC}" type="slidenum">
              <a:rPr lang="en-US" smtClean="0"/>
              <a:t>21</a:t>
            </a:fld>
            <a:endParaRPr lang="en-US"/>
          </a:p>
        </p:txBody>
      </p:sp>
    </p:spTree>
    <p:extLst>
      <p:ext uri="{BB962C8B-B14F-4D97-AF65-F5344CB8AC3E}">
        <p14:creationId xmlns:p14="http://schemas.microsoft.com/office/powerpoint/2010/main" val="3706331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897E8-24B3-8B98-B489-77A5376816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59ABE6-1985-D0D4-18B9-F96EA0828D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2A00CD-02CA-EFDB-A0A4-228341A62E40}"/>
              </a:ext>
            </a:extLst>
          </p:cNvPr>
          <p:cNvSpPr>
            <a:spLocks noGrp="1"/>
          </p:cNvSpPr>
          <p:nvPr>
            <p:ph type="body" idx="1"/>
          </p:nvPr>
        </p:nvSpPr>
        <p:spPr/>
        <p:txBody>
          <a:bodyPr/>
          <a:lstStyle/>
          <a:p>
            <a:pPr marL="171450" indent="-171450">
              <a:buFont typeface="Arial" panose="020B0604020202020204" pitchFamily="34" charset="0"/>
              <a:buChar char="•"/>
            </a:pPr>
            <a:r>
              <a:rPr lang="en-US" dirty="0"/>
              <a:t>We also used a standard </a:t>
            </a:r>
            <a:r>
              <a:rPr lang="en-US" dirty="0" err="1"/>
              <a:t>Krippendorff</a:t>
            </a:r>
            <a:r>
              <a:rPr lang="en-US" dirty="0"/>
              <a:t> alpha calculation to measure within-model agreement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compares observed and expected agreement between coders</a:t>
            </a:r>
          </a:p>
          <a:p>
            <a:pPr marL="171450" indent="-171450">
              <a:buFont typeface="Arial" panose="020B0604020202020204" pitchFamily="34" charset="0"/>
              <a:buChar char="•"/>
            </a:pPr>
            <a:r>
              <a:rPr lang="en-US" dirty="0"/>
              <a:t>Also returning a coefficient between 0-1 </a:t>
            </a:r>
          </a:p>
          <a:p>
            <a:pPr marL="628650" lvl="1" indent="-171450">
              <a:buFont typeface="Arial" panose="020B0604020202020204" pitchFamily="34" charset="0"/>
              <a:buChar char="•"/>
            </a:pPr>
            <a:r>
              <a:rPr lang="en-US" dirty="0"/>
              <a:t>(negative values are possible for structured disagreement)</a:t>
            </a:r>
          </a:p>
          <a:p>
            <a:pPr marL="171450" indent="-171450">
              <a:buFont typeface="Arial" panose="020B0604020202020204" pitchFamily="34" charset="0"/>
              <a:buChar char="•"/>
            </a:pPr>
            <a:r>
              <a:rPr lang="en-US" dirty="0"/>
              <a:t>Should be noted that this measures deviation from perfect agreement</a:t>
            </a:r>
          </a:p>
          <a:p>
            <a:pPr marL="628650" lvl="1" indent="-171450">
              <a:buFont typeface="Arial" panose="020B0604020202020204" pitchFamily="34" charset="0"/>
              <a:buChar char="•"/>
            </a:pPr>
            <a:r>
              <a:rPr lang="en-US" dirty="0" err="1"/>
              <a:t>Krippendorff</a:t>
            </a:r>
            <a:r>
              <a:rPr lang="en-US" dirty="0"/>
              <a:t> recommends absolute minimum threshold of .67</a:t>
            </a:r>
          </a:p>
          <a:p>
            <a:pPr marL="628650" lvl="1" indent="-171450">
              <a:buFont typeface="Arial" panose="020B0604020202020204" pitchFamily="34" charset="0"/>
              <a:buChar char="•"/>
            </a:pPr>
            <a:r>
              <a:rPr lang="en-US" dirty="0"/>
              <a:t>Though much higher is desired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3F8C8B17-601D-FBE9-0388-C31FE427C0A8}"/>
              </a:ext>
            </a:extLst>
          </p:cNvPr>
          <p:cNvSpPr>
            <a:spLocks noGrp="1"/>
          </p:cNvSpPr>
          <p:nvPr>
            <p:ph type="sldNum" sz="quarter" idx="5"/>
          </p:nvPr>
        </p:nvSpPr>
        <p:spPr/>
        <p:txBody>
          <a:bodyPr/>
          <a:lstStyle/>
          <a:p>
            <a:fld id="{A2432529-3966-FB41-916B-AE131D2999EC}" type="slidenum">
              <a:rPr lang="en-US" smtClean="0"/>
              <a:t>22</a:t>
            </a:fld>
            <a:endParaRPr lang="en-US"/>
          </a:p>
        </p:txBody>
      </p:sp>
    </p:spTree>
    <p:extLst>
      <p:ext uri="{BB962C8B-B14F-4D97-AF65-F5344CB8AC3E}">
        <p14:creationId xmlns:p14="http://schemas.microsoft.com/office/powerpoint/2010/main" val="2578968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9CBFB-96FD-6AFB-58AF-A4722A0697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224021-2DC3-7D28-8866-F81F4E3C44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F6E1AA-8138-0682-9295-211C83A07EA7}"/>
              </a:ext>
            </a:extLst>
          </p:cNvPr>
          <p:cNvSpPr>
            <a:spLocks noGrp="1"/>
          </p:cNvSpPr>
          <p:nvPr>
            <p:ph type="body" idx="1"/>
          </p:nvPr>
        </p:nvSpPr>
        <p:spPr/>
        <p:txBody>
          <a:bodyPr/>
          <a:lstStyle/>
          <a:p>
            <a:pPr marL="171450" indent="-171450">
              <a:buFont typeface="Arial" panose="020B0604020202020204" pitchFamily="34" charset="0"/>
              <a:buChar char="•"/>
            </a:pPr>
            <a:r>
              <a:rPr lang="en-US" dirty="0"/>
              <a:t>We also looked at validity – how well the coders compare to one another</a:t>
            </a:r>
          </a:p>
        </p:txBody>
      </p:sp>
      <p:sp>
        <p:nvSpPr>
          <p:cNvPr id="4" name="Slide Number Placeholder 3">
            <a:extLst>
              <a:ext uri="{FF2B5EF4-FFF2-40B4-BE49-F238E27FC236}">
                <a16:creationId xmlns:a16="http://schemas.microsoft.com/office/drawing/2014/main" id="{F88ED720-E6AF-BCBB-1002-7315434BC645}"/>
              </a:ext>
            </a:extLst>
          </p:cNvPr>
          <p:cNvSpPr>
            <a:spLocks noGrp="1"/>
          </p:cNvSpPr>
          <p:nvPr>
            <p:ph type="sldNum" sz="quarter" idx="5"/>
          </p:nvPr>
        </p:nvSpPr>
        <p:spPr/>
        <p:txBody>
          <a:bodyPr/>
          <a:lstStyle/>
          <a:p>
            <a:fld id="{A2432529-3966-FB41-916B-AE131D2999EC}" type="slidenum">
              <a:rPr lang="en-US" smtClean="0"/>
              <a:t>23</a:t>
            </a:fld>
            <a:endParaRPr lang="en-US"/>
          </a:p>
        </p:txBody>
      </p:sp>
    </p:spTree>
    <p:extLst>
      <p:ext uri="{BB962C8B-B14F-4D97-AF65-F5344CB8AC3E}">
        <p14:creationId xmlns:p14="http://schemas.microsoft.com/office/powerpoint/2010/main" val="2800933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AEA6D-AF37-AB20-2391-478AFAFBCD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81A761-2FAE-1F59-352D-CB92E318C6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FF1F3D-CFFF-4AD1-C7F8-6231123653F5}"/>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this we use a multiset Dice-</a:t>
            </a:r>
            <a:r>
              <a:rPr lang="en-US" dirty="0" err="1"/>
              <a:t>Sørenson</a:t>
            </a:r>
            <a:r>
              <a:rPr lang="en-US" dirty="0"/>
              <a:t> coefficient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measures the amount of overlap or intersection between two response multisets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in what we believe to be a novel application, we plug this calculation into </a:t>
            </a:r>
            <a:r>
              <a:rPr lang="en-US" dirty="0" err="1"/>
              <a:t>Krippendorff’s</a:t>
            </a:r>
            <a:r>
              <a:rPr lang="en-US" dirty="0"/>
              <a:t> formula to perform what we call “inter-inter-coder” analysis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5464DD42-C84F-414D-66DA-D17C1EDBFA07}"/>
              </a:ext>
            </a:extLst>
          </p:cNvPr>
          <p:cNvSpPr>
            <a:spLocks noGrp="1"/>
          </p:cNvSpPr>
          <p:nvPr>
            <p:ph type="sldNum" sz="quarter" idx="5"/>
          </p:nvPr>
        </p:nvSpPr>
        <p:spPr/>
        <p:txBody>
          <a:bodyPr/>
          <a:lstStyle/>
          <a:p>
            <a:fld id="{A2432529-3966-FB41-916B-AE131D2999EC}" type="slidenum">
              <a:rPr lang="en-US" smtClean="0"/>
              <a:t>24</a:t>
            </a:fld>
            <a:endParaRPr lang="en-US"/>
          </a:p>
        </p:txBody>
      </p:sp>
    </p:spTree>
    <p:extLst>
      <p:ext uri="{BB962C8B-B14F-4D97-AF65-F5344CB8AC3E}">
        <p14:creationId xmlns:p14="http://schemas.microsoft.com/office/powerpoint/2010/main" val="1828688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end, this is how it all comes together</a:t>
            </a:r>
          </a:p>
          <a:p>
            <a:pPr marL="171450" indent="-171450">
              <a:buFont typeface="Arial" panose="020B0604020202020204" pitchFamily="34" charset="0"/>
              <a:buChar char="•"/>
            </a:pPr>
            <a:r>
              <a:rPr lang="en-US" dirty="0"/>
              <a:t>we move from individual responses up through their multisets and between entire coder response multisets</a:t>
            </a:r>
          </a:p>
          <a:p>
            <a:pPr marL="171450" indent="-171450">
              <a:buFont typeface="Arial" panose="020B0604020202020204" pitchFamily="34" charset="0"/>
              <a:buChar char="•"/>
            </a:pPr>
            <a:r>
              <a:rPr lang="en-US" dirty="0"/>
              <a:t>This allows us to compare multiple responses for each text, for each coder, without sacrificing the underlying distributions</a:t>
            </a:r>
          </a:p>
        </p:txBody>
      </p:sp>
      <p:sp>
        <p:nvSpPr>
          <p:cNvPr id="4" name="Slide Number Placeholder 3"/>
          <p:cNvSpPr>
            <a:spLocks noGrp="1"/>
          </p:cNvSpPr>
          <p:nvPr>
            <p:ph type="sldNum" sz="quarter" idx="5"/>
          </p:nvPr>
        </p:nvSpPr>
        <p:spPr/>
        <p:txBody>
          <a:bodyPr/>
          <a:lstStyle/>
          <a:p>
            <a:fld id="{A2432529-3966-FB41-916B-AE131D2999EC}" type="slidenum">
              <a:rPr lang="en-US" smtClean="0"/>
              <a:t>25</a:t>
            </a:fld>
            <a:endParaRPr lang="en-US"/>
          </a:p>
        </p:txBody>
      </p:sp>
    </p:spTree>
    <p:extLst>
      <p:ext uri="{BB962C8B-B14F-4D97-AF65-F5344CB8AC3E}">
        <p14:creationId xmlns:p14="http://schemas.microsoft.com/office/powerpoint/2010/main" val="3988702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20D3A-4A99-D006-B74B-788ABE2EC4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D93486-3E1B-66AC-265D-2E2A5E4DA8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F37BAF-E10B-06B8-BC16-85BABECD611F}"/>
              </a:ext>
            </a:extLst>
          </p:cNvPr>
          <p:cNvSpPr>
            <a:spLocks noGrp="1"/>
          </p:cNvSpPr>
          <p:nvPr>
            <p:ph type="body" idx="1"/>
          </p:nvPr>
        </p:nvSpPr>
        <p:spPr/>
        <p:txBody>
          <a:bodyPr/>
          <a:lstStyle/>
          <a:p>
            <a:pPr marL="171450" indent="-171450">
              <a:buFont typeface="Arial" panose="020B0604020202020204" pitchFamily="34" charset="0"/>
              <a:buChar char="•"/>
            </a:pPr>
            <a:r>
              <a:rPr lang="en-US" dirty="0"/>
              <a:t>What were the results?</a:t>
            </a:r>
          </a:p>
          <a:p>
            <a:pPr marL="171450" indent="-171450">
              <a:buFont typeface="Arial" panose="020B0604020202020204" pitchFamily="34" charset="0"/>
              <a:buChar char="•"/>
            </a:pPr>
            <a:r>
              <a:rPr lang="en-US" dirty="0"/>
              <a:t>Analyses were performed using Wolfram Mathematica</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E1E3EFD1-6E8C-EA5F-85EE-4B2F174CFB59}"/>
              </a:ext>
            </a:extLst>
          </p:cNvPr>
          <p:cNvSpPr>
            <a:spLocks noGrp="1"/>
          </p:cNvSpPr>
          <p:nvPr>
            <p:ph type="sldNum" sz="quarter" idx="5"/>
          </p:nvPr>
        </p:nvSpPr>
        <p:spPr/>
        <p:txBody>
          <a:bodyPr/>
          <a:lstStyle/>
          <a:p>
            <a:fld id="{A2432529-3966-FB41-916B-AE131D2999EC}" type="slidenum">
              <a:rPr lang="en-US" smtClean="0"/>
              <a:t>26</a:t>
            </a:fld>
            <a:endParaRPr lang="en-US"/>
          </a:p>
        </p:txBody>
      </p:sp>
    </p:spTree>
    <p:extLst>
      <p:ext uri="{BB962C8B-B14F-4D97-AF65-F5344CB8AC3E}">
        <p14:creationId xmlns:p14="http://schemas.microsoft.com/office/powerpoint/2010/main" val="19026571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3913E-7E49-9F7E-6670-880CA66B31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8E5E25-92D4-2A94-CC1E-55179806E8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535D6D-E579-C40A-347C-C54AC915BE42}"/>
              </a:ext>
            </a:extLst>
          </p:cNvPr>
          <p:cNvSpPr>
            <a:spLocks noGrp="1"/>
          </p:cNvSpPr>
          <p:nvPr>
            <p:ph type="body" idx="1"/>
          </p:nvPr>
        </p:nvSpPr>
        <p:spPr/>
        <p:txBody>
          <a:bodyPr/>
          <a:lstStyle/>
          <a:p>
            <a:pPr marL="171450" indent="-171450">
              <a:buFont typeface="Arial" panose="020B0604020202020204" pitchFamily="34" charset="0"/>
              <a:buChar char="•"/>
            </a:pPr>
            <a:r>
              <a:rPr lang="en-US" dirty="0"/>
              <a:t>With regard to the entropy distributions</a:t>
            </a:r>
          </a:p>
          <a:p>
            <a:pPr marL="171450" indent="-171450">
              <a:buFont typeface="Arial" panose="020B0604020202020204" pitchFamily="34" charset="0"/>
              <a:buChar char="•"/>
            </a:pPr>
            <a:r>
              <a:rPr lang="en-US" dirty="0"/>
              <a:t>Found significant differences using nonparametric Mann-Whitney tests</a:t>
            </a:r>
          </a:p>
          <a:p>
            <a:pPr marL="171450" indent="-171450">
              <a:buFont typeface="Arial" panose="020B0604020202020204" pitchFamily="34" charset="0"/>
              <a:buChar char="•"/>
            </a:pPr>
            <a:r>
              <a:rPr lang="en-US" dirty="0"/>
              <a:t>Humans were by far the least consistent – meaning they had the highest amount of overall entropy in their responses</a:t>
            </a:r>
          </a:p>
          <a:p>
            <a:pPr marL="171450" indent="-171450">
              <a:buFont typeface="Arial" panose="020B0604020202020204" pitchFamily="34" charset="0"/>
              <a:buChar char="•"/>
            </a:pPr>
            <a:r>
              <a:rPr lang="en-US" dirty="0"/>
              <a:t>Upper image is entropy for </a:t>
            </a:r>
            <a:r>
              <a:rPr lang="en-US" i="1" dirty="0"/>
              <a:t>all</a:t>
            </a:r>
            <a:r>
              <a:rPr lang="en-US" dirty="0"/>
              <a:t> responses, while the lower contains entropies only for response sets with one or more “uncertain” responses</a:t>
            </a:r>
          </a:p>
          <a:p>
            <a:pPr marL="628650" lvl="1" indent="-171450">
              <a:buFont typeface="Arial" panose="020B0604020202020204" pitchFamily="34" charset="0"/>
              <a:buChar char="•"/>
            </a:pPr>
            <a:r>
              <a:rPr lang="en-US" dirty="0"/>
              <a:t>Basically looking at how uncertain coders were in identifying their uncertainty</a:t>
            </a:r>
          </a:p>
          <a:p>
            <a:pPr marL="171450" indent="-171450">
              <a:buFont typeface="Arial" panose="020B0604020202020204" pitchFamily="34" charset="0"/>
              <a:buChar char="•"/>
            </a:pPr>
            <a:r>
              <a:rPr lang="en-US" dirty="0"/>
              <a:t>Not only were humans the least consistent, but also the least consistent in identifying their own uncertainty as well</a:t>
            </a:r>
          </a:p>
        </p:txBody>
      </p:sp>
      <p:sp>
        <p:nvSpPr>
          <p:cNvPr id="4" name="Slide Number Placeholder 3">
            <a:extLst>
              <a:ext uri="{FF2B5EF4-FFF2-40B4-BE49-F238E27FC236}">
                <a16:creationId xmlns:a16="http://schemas.microsoft.com/office/drawing/2014/main" id="{D73E0F49-583B-5DD9-C7B8-8F6725E5CE31}"/>
              </a:ext>
            </a:extLst>
          </p:cNvPr>
          <p:cNvSpPr>
            <a:spLocks noGrp="1"/>
          </p:cNvSpPr>
          <p:nvPr>
            <p:ph type="sldNum" sz="quarter" idx="5"/>
          </p:nvPr>
        </p:nvSpPr>
        <p:spPr/>
        <p:txBody>
          <a:bodyPr/>
          <a:lstStyle/>
          <a:p>
            <a:fld id="{A2432529-3966-FB41-916B-AE131D2999EC}" type="slidenum">
              <a:rPr lang="en-US" smtClean="0"/>
              <a:t>27</a:t>
            </a:fld>
            <a:endParaRPr lang="en-US"/>
          </a:p>
        </p:txBody>
      </p:sp>
    </p:spTree>
    <p:extLst>
      <p:ext uri="{BB962C8B-B14F-4D97-AF65-F5344CB8AC3E}">
        <p14:creationId xmlns:p14="http://schemas.microsoft.com/office/powerpoint/2010/main" val="1139826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5314C-170E-BBD7-1C3B-C312929B07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792CEC-29A0-C2E3-D46A-E1577F32E7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ABDAF7-6624-4573-6B67-BA35482E52F9}"/>
              </a:ext>
            </a:extLst>
          </p:cNvPr>
          <p:cNvSpPr>
            <a:spLocks noGrp="1"/>
          </p:cNvSpPr>
          <p:nvPr>
            <p:ph type="body" idx="1"/>
          </p:nvPr>
        </p:nvSpPr>
        <p:spPr/>
        <p:txBody>
          <a:bodyPr/>
          <a:lstStyle/>
          <a:p>
            <a:pPr marL="171450" indent="-171450">
              <a:buFont typeface="Arial" panose="020B0604020202020204" pitchFamily="34" charset="0"/>
              <a:buChar char="•"/>
            </a:pPr>
            <a:r>
              <a:rPr lang="en-US" dirty="0"/>
              <a:t>Llama, mistral and gemma had high internal consistency/reliability using </a:t>
            </a:r>
            <a:r>
              <a:rPr lang="en-US" dirty="0" err="1"/>
              <a:t>Krippendorff’s</a:t>
            </a:r>
            <a:r>
              <a:rPr lang="en-US" dirty="0"/>
              <a:t> alpha</a:t>
            </a:r>
          </a:p>
          <a:p>
            <a:pPr marL="171450" indent="-171450">
              <a:buFont typeface="Arial" panose="020B0604020202020204" pitchFamily="34" charset="0"/>
              <a:buChar char="•"/>
            </a:pPr>
            <a:r>
              <a:rPr lang="en-US" dirty="0"/>
              <a:t>Humans had low internal </a:t>
            </a:r>
            <a:r>
              <a:rPr lang="en-US" dirty="0" err="1"/>
              <a:t>consistsency</a:t>
            </a:r>
            <a:endParaRPr lang="en-US" dirty="0"/>
          </a:p>
        </p:txBody>
      </p:sp>
      <p:sp>
        <p:nvSpPr>
          <p:cNvPr id="4" name="Slide Number Placeholder 3">
            <a:extLst>
              <a:ext uri="{FF2B5EF4-FFF2-40B4-BE49-F238E27FC236}">
                <a16:creationId xmlns:a16="http://schemas.microsoft.com/office/drawing/2014/main" id="{9D29A425-8034-CEA7-B30A-1464E8A15E32}"/>
              </a:ext>
            </a:extLst>
          </p:cNvPr>
          <p:cNvSpPr>
            <a:spLocks noGrp="1"/>
          </p:cNvSpPr>
          <p:nvPr>
            <p:ph type="sldNum" sz="quarter" idx="5"/>
          </p:nvPr>
        </p:nvSpPr>
        <p:spPr/>
        <p:txBody>
          <a:bodyPr/>
          <a:lstStyle/>
          <a:p>
            <a:fld id="{A2432529-3966-FB41-916B-AE131D2999EC}" type="slidenum">
              <a:rPr lang="en-US" smtClean="0"/>
              <a:t>28</a:t>
            </a:fld>
            <a:endParaRPr lang="en-US"/>
          </a:p>
        </p:txBody>
      </p:sp>
    </p:spTree>
    <p:extLst>
      <p:ext uri="{BB962C8B-B14F-4D97-AF65-F5344CB8AC3E}">
        <p14:creationId xmlns:p14="http://schemas.microsoft.com/office/powerpoint/2010/main" val="24717783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9FA0F-AA3C-FE4C-AA11-9DEEDADFD4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F9D1CA-CEC5-694B-81E8-0E72E419EB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0FD0FC-75A7-A4D4-D6AD-01ECA0F0CE00}"/>
              </a:ext>
            </a:extLst>
          </p:cNvPr>
          <p:cNvSpPr>
            <a:spLocks noGrp="1"/>
          </p:cNvSpPr>
          <p:nvPr>
            <p:ph type="body" idx="1"/>
          </p:nvPr>
        </p:nvSpPr>
        <p:spPr/>
        <p:txBody>
          <a:bodyPr/>
          <a:lstStyle/>
          <a:p>
            <a:pPr marL="171450" indent="-171450">
              <a:buFont typeface="Arial" panose="020B0604020202020204" pitchFamily="34" charset="0"/>
              <a:buChar char="•"/>
            </a:pPr>
            <a:r>
              <a:rPr lang="en-US" dirty="0"/>
              <a:t>These are the distributions of the response multiset agreement intersections model-to-model</a:t>
            </a:r>
          </a:p>
          <a:p>
            <a:pPr marL="171450" indent="-171450">
              <a:buFont typeface="Arial" panose="020B0604020202020204" pitchFamily="34" charset="0"/>
              <a:buChar char="•"/>
            </a:pPr>
            <a:r>
              <a:rPr lang="en-US" dirty="0"/>
              <a:t>We can see that some are more or less flat, while other tend towards bifurcation</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B4BBB96F-7288-F830-46B1-364DF3A69E41}"/>
              </a:ext>
            </a:extLst>
          </p:cNvPr>
          <p:cNvSpPr>
            <a:spLocks noGrp="1"/>
          </p:cNvSpPr>
          <p:nvPr>
            <p:ph type="sldNum" sz="quarter" idx="5"/>
          </p:nvPr>
        </p:nvSpPr>
        <p:spPr/>
        <p:txBody>
          <a:bodyPr/>
          <a:lstStyle/>
          <a:p>
            <a:fld id="{A2432529-3966-FB41-916B-AE131D2999EC}" type="slidenum">
              <a:rPr lang="en-US" smtClean="0"/>
              <a:t>29</a:t>
            </a:fld>
            <a:endParaRPr lang="en-US"/>
          </a:p>
        </p:txBody>
      </p:sp>
    </p:spTree>
    <p:extLst>
      <p:ext uri="{BB962C8B-B14F-4D97-AF65-F5344CB8AC3E}">
        <p14:creationId xmlns:p14="http://schemas.microsoft.com/office/powerpoint/2010/main" val="1147294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95E95-6124-E37A-298E-47E8DE0817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402F9-A682-0FB0-0B02-B04C6CD834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0E1C5A-A9B8-8249-E20D-5774D90E699E}"/>
              </a:ext>
            </a:extLst>
          </p:cNvPr>
          <p:cNvSpPr>
            <a:spLocks noGrp="1"/>
          </p:cNvSpPr>
          <p:nvPr>
            <p:ph type="body" idx="1"/>
          </p:nvPr>
        </p:nvSpPr>
        <p:spPr/>
        <p:txBody>
          <a:bodyPr/>
          <a:lstStyle/>
          <a:p>
            <a:pPr marL="171450" indent="-171450">
              <a:buFont typeface="Arial" panose="020B0604020202020204" pitchFamily="34" charset="0"/>
              <a:buChar char="•"/>
            </a:pPr>
            <a:r>
              <a:rPr lang="en-US" dirty="0"/>
              <a:t>The second paper was submitted as a work in progress</a:t>
            </a:r>
          </a:p>
          <a:p>
            <a:pPr marL="171450" indent="-171450">
              <a:buFont typeface="Arial" panose="020B0604020202020204" pitchFamily="34" charset="0"/>
              <a:buChar char="•"/>
            </a:pPr>
            <a:r>
              <a:rPr lang="en-US" dirty="0"/>
              <a:t>We attempted to perform sentiment analysis on the previously collected data </a:t>
            </a:r>
          </a:p>
          <a:p>
            <a:pPr marL="171450" indent="-171450">
              <a:buFont typeface="Arial" panose="020B0604020202020204" pitchFamily="34" charset="0"/>
              <a:buChar char="•"/>
            </a:pPr>
            <a:r>
              <a:rPr lang="en-US" dirty="0"/>
              <a:t>using various techniques </a:t>
            </a:r>
          </a:p>
          <a:p>
            <a:pPr marL="171450" indent="-171450">
              <a:buFont typeface="Arial" panose="020B0604020202020204" pitchFamily="34" charset="0"/>
              <a:buChar char="•"/>
            </a:pPr>
            <a:r>
              <a:rPr lang="en-US" dirty="0"/>
              <a:t>NO success</a:t>
            </a:r>
          </a:p>
          <a:p>
            <a:pPr marL="628650" lvl="1" indent="-171450">
              <a:buFont typeface="Arial" panose="020B0604020202020204" pitchFamily="34" charset="0"/>
              <a:buChar char="•"/>
            </a:pPr>
            <a:r>
              <a:rPr lang="en-US" dirty="0"/>
              <a:t>failed to correlate sentiment with human coders</a:t>
            </a:r>
          </a:p>
          <a:p>
            <a:pPr marL="628650" lvl="1" indent="-171450">
              <a:buFont typeface="Arial" panose="020B0604020202020204" pitchFamily="34" charset="0"/>
              <a:buChar char="•"/>
            </a:pPr>
            <a:r>
              <a:rPr lang="en-US" dirty="0"/>
              <a:t>And in hindsight, the intercoder analysis was messy</a:t>
            </a:r>
          </a:p>
        </p:txBody>
      </p:sp>
      <p:sp>
        <p:nvSpPr>
          <p:cNvPr id="4" name="Slide Number Placeholder 3">
            <a:extLst>
              <a:ext uri="{FF2B5EF4-FFF2-40B4-BE49-F238E27FC236}">
                <a16:creationId xmlns:a16="http://schemas.microsoft.com/office/drawing/2014/main" id="{DBA7D404-7258-3A43-4642-E0CEE99F0C9D}"/>
              </a:ext>
            </a:extLst>
          </p:cNvPr>
          <p:cNvSpPr>
            <a:spLocks noGrp="1"/>
          </p:cNvSpPr>
          <p:nvPr>
            <p:ph type="sldNum" sz="quarter" idx="5"/>
          </p:nvPr>
        </p:nvSpPr>
        <p:spPr/>
        <p:txBody>
          <a:bodyPr/>
          <a:lstStyle/>
          <a:p>
            <a:fld id="{A2432529-3966-FB41-916B-AE131D2999EC}" type="slidenum">
              <a:rPr lang="en-US" smtClean="0"/>
              <a:t>3</a:t>
            </a:fld>
            <a:endParaRPr lang="en-US"/>
          </a:p>
        </p:txBody>
      </p:sp>
    </p:spTree>
    <p:extLst>
      <p:ext uri="{BB962C8B-B14F-4D97-AF65-F5344CB8AC3E}">
        <p14:creationId xmlns:p14="http://schemas.microsoft.com/office/powerpoint/2010/main" val="4094370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41D8F-0ECA-F122-6A55-70B736D2F8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50CDBB-F4D7-28A8-3038-6B01485311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4E8776-6A14-21E3-8A23-A00AECED58BB}"/>
              </a:ext>
            </a:extLst>
          </p:cNvPr>
          <p:cNvSpPr>
            <a:spLocks noGrp="1"/>
          </p:cNvSpPr>
          <p:nvPr>
            <p:ph type="body" idx="1"/>
          </p:nvPr>
        </p:nvSpPr>
        <p:spPr/>
        <p:txBody>
          <a:bodyPr/>
          <a:lstStyle/>
          <a:p>
            <a:pPr marL="171450" indent="-171450">
              <a:buFont typeface="Arial" panose="020B0604020202020204" pitchFamily="34" charset="0"/>
              <a:buChar char="•"/>
            </a:pPr>
            <a:r>
              <a:rPr lang="en-US" dirty="0"/>
              <a:t>Here we compare the shapes and locations of these distributions</a:t>
            </a:r>
          </a:p>
          <a:p>
            <a:pPr marL="171450" indent="-171450">
              <a:buFont typeface="Arial" panose="020B0604020202020204" pitchFamily="34" charset="0"/>
              <a:buChar char="•"/>
            </a:pPr>
            <a:r>
              <a:rPr lang="en-US" dirty="0"/>
              <a:t>using Dunn nonparametric post tests and Wasserstein Earth moving distances</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52C5A24-0834-6904-B81D-F965F3517BB1}"/>
              </a:ext>
            </a:extLst>
          </p:cNvPr>
          <p:cNvSpPr>
            <a:spLocks noGrp="1"/>
          </p:cNvSpPr>
          <p:nvPr>
            <p:ph type="sldNum" sz="quarter" idx="5"/>
          </p:nvPr>
        </p:nvSpPr>
        <p:spPr/>
        <p:txBody>
          <a:bodyPr/>
          <a:lstStyle/>
          <a:p>
            <a:fld id="{A2432529-3966-FB41-916B-AE131D2999EC}" type="slidenum">
              <a:rPr lang="en-US" smtClean="0"/>
              <a:t>30</a:t>
            </a:fld>
            <a:endParaRPr lang="en-US"/>
          </a:p>
        </p:txBody>
      </p:sp>
    </p:spTree>
    <p:extLst>
      <p:ext uri="{BB962C8B-B14F-4D97-AF65-F5344CB8AC3E}">
        <p14:creationId xmlns:p14="http://schemas.microsoft.com/office/powerpoint/2010/main" val="33686479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C7681-C19D-CE78-5CD3-EA990B6F3B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F65ADD-1351-1499-FFC6-59C3871925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FBD6AA-3BAB-8A5C-A822-25DFF974573D}"/>
              </a:ext>
            </a:extLst>
          </p:cNvPr>
          <p:cNvSpPr>
            <a:spLocks noGrp="1"/>
          </p:cNvSpPr>
          <p:nvPr>
            <p:ph type="body" idx="1"/>
          </p:nvPr>
        </p:nvSpPr>
        <p:spPr/>
        <p:txBody>
          <a:bodyPr/>
          <a:lstStyle/>
          <a:p>
            <a:pPr marL="171450" indent="-171450">
              <a:buFont typeface="Arial" panose="020B0604020202020204" pitchFamily="34" charset="0"/>
              <a:buChar char="•"/>
            </a:pPr>
            <a:r>
              <a:rPr lang="en-US" dirty="0"/>
              <a:t>As an example, if we compare how gemma differs from llama and mistral with regard to multiset intersection</a:t>
            </a:r>
          </a:p>
          <a:p>
            <a:pPr marL="171450" indent="-171450">
              <a:buFont typeface="Arial" panose="020B0604020202020204" pitchFamily="34" charset="0"/>
              <a:buChar char="•"/>
            </a:pPr>
            <a:r>
              <a:rPr lang="en-US" dirty="0"/>
              <a:t>We see they had not only significantly different medians</a:t>
            </a:r>
          </a:p>
          <a:p>
            <a:pPr marL="171450" lvl="0" indent="-171450">
              <a:buFont typeface="Arial" panose="020B0604020202020204" pitchFamily="34" charset="0"/>
              <a:buChar char="•"/>
            </a:pPr>
            <a:r>
              <a:rPr lang="en-US" dirty="0"/>
              <a:t>But they also differed very significantly in the shapes of their distributions,</a:t>
            </a:r>
          </a:p>
          <a:p>
            <a:pPr marL="171450" lvl="0" indent="-171450">
              <a:buFont typeface="Arial" panose="020B0604020202020204" pitchFamily="34" charset="0"/>
              <a:buChar char="•"/>
            </a:pPr>
            <a:r>
              <a:rPr lang="en-US" dirty="0"/>
              <a:t>In other words, they differ in the “style” of their disagreement</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D046C719-86A8-BDE9-E75F-C64428713690}"/>
              </a:ext>
            </a:extLst>
          </p:cNvPr>
          <p:cNvSpPr>
            <a:spLocks noGrp="1"/>
          </p:cNvSpPr>
          <p:nvPr>
            <p:ph type="sldNum" sz="quarter" idx="5"/>
          </p:nvPr>
        </p:nvSpPr>
        <p:spPr/>
        <p:txBody>
          <a:bodyPr/>
          <a:lstStyle/>
          <a:p>
            <a:fld id="{A2432529-3966-FB41-916B-AE131D2999EC}" type="slidenum">
              <a:rPr lang="en-US" smtClean="0"/>
              <a:t>31</a:t>
            </a:fld>
            <a:endParaRPr lang="en-US"/>
          </a:p>
        </p:txBody>
      </p:sp>
    </p:spTree>
    <p:extLst>
      <p:ext uri="{BB962C8B-B14F-4D97-AF65-F5344CB8AC3E}">
        <p14:creationId xmlns:p14="http://schemas.microsoft.com/office/powerpoint/2010/main" val="3443642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5BE6-56EF-027F-8693-CCA63FACA6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4021AB-A7D5-1588-A095-717F2119AC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2CE53-B7AA-F8E3-FA35-6E2EA0BE2DE4}"/>
              </a:ext>
            </a:extLst>
          </p:cNvPr>
          <p:cNvSpPr>
            <a:spLocks noGrp="1"/>
          </p:cNvSpPr>
          <p:nvPr>
            <p:ph type="body" idx="1"/>
          </p:nvPr>
        </p:nvSpPr>
        <p:spPr/>
        <p:txBody>
          <a:bodyPr/>
          <a:lstStyle/>
          <a:p>
            <a:pPr marL="171450" indent="-171450">
              <a:buFont typeface="Arial" panose="020B0604020202020204" pitchFamily="34" charset="0"/>
              <a:buChar char="•"/>
            </a:pPr>
            <a:r>
              <a:rPr lang="en-US" dirty="0"/>
              <a:t>Finally we performed the </a:t>
            </a:r>
            <a:r>
              <a:rPr lang="en-US" dirty="0" err="1"/>
              <a:t>Krippendorff</a:t>
            </a:r>
            <a:r>
              <a:rPr lang="en-US" dirty="0"/>
              <a:t> analysis pairwise using the multiset Dice-Sørensen coefficient as a distance measure</a:t>
            </a:r>
          </a:p>
          <a:p>
            <a:pPr marL="628650" lvl="1" indent="-171450">
              <a:buFont typeface="Arial" panose="020B0604020202020204" pitchFamily="34" charset="0"/>
              <a:buChar char="•"/>
            </a:pPr>
            <a:r>
              <a:rPr lang="en-US" dirty="0"/>
              <a:t>Llama and phi had the highest agreement</a:t>
            </a:r>
          </a:p>
          <a:p>
            <a:pPr marL="628650" lvl="1" indent="-171450">
              <a:buFont typeface="Arial" panose="020B0604020202020204" pitchFamily="34" charset="0"/>
              <a:buChar char="•"/>
            </a:pPr>
            <a:r>
              <a:rPr lang="en-US" dirty="0"/>
              <a:t>Gemma and mistral had the lowest (actually, negative) agreement</a:t>
            </a:r>
          </a:p>
          <a:p>
            <a:pPr marL="628650" lvl="1" indent="-171450">
              <a:buFont typeface="Arial" panose="020B0604020202020204" pitchFamily="34" charset="0"/>
              <a:buChar char="•"/>
            </a:pPr>
            <a:r>
              <a:rPr lang="en-US" dirty="0"/>
              <a:t>None had significant agreement (according to the .67 threshold)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there was a low overall agreement (alpha = .18)</a:t>
            </a:r>
          </a:p>
          <a:p>
            <a:pPr marL="171450" indent="-171450">
              <a:buFont typeface="Arial" panose="020B0604020202020204" pitchFamily="34" charset="0"/>
              <a:buChar char="•"/>
            </a:pPr>
            <a:r>
              <a:rPr lang="en-US" dirty="0"/>
              <a:t>Still interesting that the second highest amount of agreement was between Llama and human coders</a:t>
            </a:r>
          </a:p>
          <a:p>
            <a:pPr marL="628650" lvl="1" indent="-171450">
              <a:buFont typeface="Arial" panose="020B0604020202020204" pitchFamily="34" charset="0"/>
              <a:buChar char="•"/>
            </a:pPr>
            <a:r>
              <a:rPr lang="en-US" dirty="0"/>
              <a:t>Which would not have been obvious just looking at their response data and consistencies</a:t>
            </a:r>
          </a:p>
        </p:txBody>
      </p:sp>
      <p:sp>
        <p:nvSpPr>
          <p:cNvPr id="4" name="Slide Number Placeholder 3">
            <a:extLst>
              <a:ext uri="{FF2B5EF4-FFF2-40B4-BE49-F238E27FC236}">
                <a16:creationId xmlns:a16="http://schemas.microsoft.com/office/drawing/2014/main" id="{DDE3E1B6-3A35-2E97-9DB0-229BBF488952}"/>
              </a:ext>
            </a:extLst>
          </p:cNvPr>
          <p:cNvSpPr>
            <a:spLocks noGrp="1"/>
          </p:cNvSpPr>
          <p:nvPr>
            <p:ph type="sldNum" sz="quarter" idx="5"/>
          </p:nvPr>
        </p:nvSpPr>
        <p:spPr/>
        <p:txBody>
          <a:bodyPr/>
          <a:lstStyle/>
          <a:p>
            <a:fld id="{A2432529-3966-FB41-916B-AE131D2999EC}" type="slidenum">
              <a:rPr lang="en-US" smtClean="0"/>
              <a:t>32</a:t>
            </a:fld>
            <a:endParaRPr lang="en-US"/>
          </a:p>
        </p:txBody>
      </p:sp>
    </p:spTree>
    <p:extLst>
      <p:ext uri="{BB962C8B-B14F-4D97-AF65-F5344CB8AC3E}">
        <p14:creationId xmlns:p14="http://schemas.microsoft.com/office/powerpoint/2010/main" val="40507164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4883C-198C-8B4B-19C8-8335E92C08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FAB9AE-324B-4BE1-B1F2-8AF0F9F25E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D6A104-EDD3-F4D6-45F0-B822C4DDE0D0}"/>
              </a:ext>
            </a:extLst>
          </p:cNvPr>
          <p:cNvSpPr>
            <a:spLocks noGrp="1"/>
          </p:cNvSpPr>
          <p:nvPr>
            <p:ph type="body" idx="1"/>
          </p:nvPr>
        </p:nvSpPr>
        <p:spPr/>
        <p:txBody>
          <a:bodyPr/>
          <a:lstStyle/>
          <a:p>
            <a:pPr marL="171450" indent="-171450">
              <a:buFont typeface="Arial" panose="020B0604020202020204" pitchFamily="34" charset="0"/>
              <a:buChar char="•"/>
            </a:pPr>
            <a:r>
              <a:rPr lang="en-US" dirty="0"/>
              <a:t>What does this all mean?</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56738A5E-AE12-7606-0631-BF37FD50BED6}"/>
              </a:ext>
            </a:extLst>
          </p:cNvPr>
          <p:cNvSpPr>
            <a:spLocks noGrp="1"/>
          </p:cNvSpPr>
          <p:nvPr>
            <p:ph type="sldNum" sz="quarter" idx="5"/>
          </p:nvPr>
        </p:nvSpPr>
        <p:spPr/>
        <p:txBody>
          <a:bodyPr/>
          <a:lstStyle/>
          <a:p>
            <a:fld id="{A2432529-3966-FB41-916B-AE131D2999EC}" type="slidenum">
              <a:rPr lang="en-US" smtClean="0"/>
              <a:t>33</a:t>
            </a:fld>
            <a:endParaRPr lang="en-US"/>
          </a:p>
        </p:txBody>
      </p:sp>
    </p:spTree>
    <p:extLst>
      <p:ext uri="{BB962C8B-B14F-4D97-AF65-F5344CB8AC3E}">
        <p14:creationId xmlns:p14="http://schemas.microsoft.com/office/powerpoint/2010/main" val="7977964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BD491-965F-1843-E1EA-083B2BA606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E9F682-D46B-C230-B6D9-B5ABADF286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D66F07-9771-72C0-ECAF-48E4C78D10F3}"/>
              </a:ext>
            </a:extLst>
          </p:cNvPr>
          <p:cNvSpPr>
            <a:spLocks noGrp="1"/>
          </p:cNvSpPr>
          <p:nvPr>
            <p:ph type="body" idx="1"/>
          </p:nvPr>
        </p:nvSpPr>
        <p:spPr/>
        <p:txBody>
          <a:bodyPr/>
          <a:lstStyle/>
          <a:p>
            <a:pPr marL="171450" lvl="0" indent="-171450">
              <a:buFont typeface="Arial" panose="020B0604020202020204" pitchFamily="34" charset="0"/>
              <a:buChar char="•"/>
            </a:pPr>
            <a:r>
              <a:rPr lang="en-US" dirty="0"/>
              <a:t>With regard to our first research question (reliability), we found that LLMs tend to be internally consistent and human coders inconsistent </a:t>
            </a:r>
          </a:p>
          <a:p>
            <a:pPr marL="171450" lvl="0" indent="-171450">
              <a:buFont typeface="Arial" panose="020B0604020202020204" pitchFamily="34" charset="0"/>
              <a:buChar char="•"/>
            </a:pPr>
            <a:r>
              <a:rPr lang="en-US" dirty="0"/>
              <a:t>As to the second (validity), there was low agreement between all coder sentiment</a:t>
            </a:r>
          </a:p>
        </p:txBody>
      </p:sp>
      <p:sp>
        <p:nvSpPr>
          <p:cNvPr id="4" name="Slide Number Placeholder 3">
            <a:extLst>
              <a:ext uri="{FF2B5EF4-FFF2-40B4-BE49-F238E27FC236}">
                <a16:creationId xmlns:a16="http://schemas.microsoft.com/office/drawing/2014/main" id="{C2367997-139B-F8D4-BB36-A17083E028B4}"/>
              </a:ext>
            </a:extLst>
          </p:cNvPr>
          <p:cNvSpPr>
            <a:spLocks noGrp="1"/>
          </p:cNvSpPr>
          <p:nvPr>
            <p:ph type="sldNum" sz="quarter" idx="5"/>
          </p:nvPr>
        </p:nvSpPr>
        <p:spPr/>
        <p:txBody>
          <a:bodyPr/>
          <a:lstStyle/>
          <a:p>
            <a:fld id="{A2432529-3966-FB41-916B-AE131D2999EC}" type="slidenum">
              <a:rPr lang="en-US" smtClean="0"/>
              <a:t>34</a:t>
            </a:fld>
            <a:endParaRPr lang="en-US"/>
          </a:p>
        </p:txBody>
      </p:sp>
    </p:spTree>
    <p:extLst>
      <p:ext uri="{BB962C8B-B14F-4D97-AF65-F5344CB8AC3E}">
        <p14:creationId xmlns:p14="http://schemas.microsoft.com/office/powerpoint/2010/main" val="31125538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7E32B-DB44-9B97-6DB2-E898E1AAB2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9B10DF-D5B3-90B0-AD0F-269EEE9460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5424AB-5CDA-5EB9-5C42-23F9D8CD7ECE}"/>
              </a:ext>
            </a:extLst>
          </p:cNvPr>
          <p:cNvSpPr>
            <a:spLocks noGrp="1"/>
          </p:cNvSpPr>
          <p:nvPr>
            <p:ph type="body" idx="1"/>
          </p:nvPr>
        </p:nvSpPr>
        <p:spPr/>
        <p:txBody>
          <a:bodyPr/>
          <a:lstStyle/>
          <a:p>
            <a:pPr marL="171450" lvl="0" indent="-171450">
              <a:buFont typeface="Arial" panose="020B0604020202020204" pitchFamily="34" charset="0"/>
              <a:buChar char="•"/>
            </a:pPr>
            <a:r>
              <a:rPr lang="en-US" dirty="0"/>
              <a:t>With regard to RQ3 “What are the implications of using our method in real-time public safety analytics?”,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believe we demonstrated that our technique p</a:t>
            </a:r>
            <a:r>
              <a:rPr lang="en-US" sz="1200" dirty="0"/>
              <a:t>roduces multiple dimensions of reliability and validity for public safet</a:t>
            </a:r>
            <a:r>
              <a:rPr lang="en-US" dirty="0"/>
              <a:t>y professional</a:t>
            </a:r>
            <a:r>
              <a:rPr lang="en-US" sz="1200" dirty="0"/>
              <a: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Technique is generalizable and not limited to sentiment analysis as we used in this the current context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And with the proper implementation, this method has the ability to enhance real-time and near-real time data analysis for public safety professionals</a:t>
            </a:r>
            <a:endParaRPr lang="en-US" dirty="0"/>
          </a:p>
          <a:p>
            <a:pPr marL="628650" lvl="1"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DA22AE54-4CDD-9ADB-783C-C67BC1B12107}"/>
              </a:ext>
            </a:extLst>
          </p:cNvPr>
          <p:cNvSpPr>
            <a:spLocks noGrp="1"/>
          </p:cNvSpPr>
          <p:nvPr>
            <p:ph type="sldNum" sz="quarter" idx="5"/>
          </p:nvPr>
        </p:nvSpPr>
        <p:spPr/>
        <p:txBody>
          <a:bodyPr/>
          <a:lstStyle/>
          <a:p>
            <a:fld id="{A2432529-3966-FB41-916B-AE131D2999EC}" type="slidenum">
              <a:rPr lang="en-US" smtClean="0"/>
              <a:t>35</a:t>
            </a:fld>
            <a:endParaRPr lang="en-US"/>
          </a:p>
        </p:txBody>
      </p:sp>
    </p:spTree>
    <p:extLst>
      <p:ext uri="{BB962C8B-B14F-4D97-AF65-F5344CB8AC3E}">
        <p14:creationId xmlns:p14="http://schemas.microsoft.com/office/powerpoint/2010/main" val="345958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ADA59-558F-7D7E-EDE0-27F0DEA73A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19A3B7-E3F0-2E83-74FB-D0167F13D4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A38FFC-D622-23CA-A858-24D213E1C167}"/>
              </a:ext>
            </a:extLst>
          </p:cNvPr>
          <p:cNvSpPr>
            <a:spLocks noGrp="1"/>
          </p:cNvSpPr>
          <p:nvPr>
            <p:ph type="body" idx="1"/>
          </p:nvPr>
        </p:nvSpPr>
        <p:spPr/>
        <p:txBody>
          <a:bodyPr/>
          <a:lstStyle/>
          <a:p>
            <a:pPr marL="171450" lvl="0" indent="-171450">
              <a:buFont typeface="Arial" panose="020B0604020202020204" pitchFamily="34" charset="0"/>
              <a:buChar char="•"/>
            </a:pPr>
            <a:r>
              <a:rPr lang="en-US" dirty="0"/>
              <a:t>More broadly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far as we can tell, at the time of the writing this is the first application of this type of method to LLM analysis </a:t>
            </a:r>
          </a:p>
          <a:p>
            <a:pPr marL="628650" lvl="1" indent="-171450">
              <a:buFont typeface="Arial" panose="020B0604020202020204" pitchFamily="34" charset="0"/>
              <a:buChar char="•"/>
            </a:pPr>
            <a:r>
              <a:rPr lang="en-US" dirty="0"/>
              <a:t>And from a first principles perspective, we consider it the only way to ascertain how an LLM is “really” responding </a:t>
            </a:r>
          </a:p>
          <a:p>
            <a:pPr marL="628650" lvl="1" indent="-171450">
              <a:buFont typeface="Arial" panose="020B0604020202020204" pitchFamily="34" charset="0"/>
              <a:buChar char="•"/>
            </a:pPr>
            <a:r>
              <a:rPr lang="en-US" dirty="0"/>
              <a:t>While in this case did </a:t>
            </a:r>
            <a:r>
              <a:rPr lang="en-US" i="1" dirty="0"/>
              <a:t>not</a:t>
            </a:r>
            <a:r>
              <a:rPr lang="en-US" dirty="0"/>
              <a:t> indicate any similarity with human coders</a:t>
            </a:r>
          </a:p>
          <a:p>
            <a:pPr marL="628650" lvl="1" indent="-171450">
              <a:buFont typeface="Arial" panose="020B0604020202020204" pitchFamily="34" charset="0"/>
              <a:buChar char="•"/>
            </a:pPr>
            <a:r>
              <a:rPr lang="en-US" dirty="0"/>
              <a:t>Any similarity would certainly have been missed not using a set- or multiset-based intercoder analysis strategy</a:t>
            </a:r>
          </a:p>
        </p:txBody>
      </p:sp>
      <p:sp>
        <p:nvSpPr>
          <p:cNvPr id="4" name="Slide Number Placeholder 3">
            <a:extLst>
              <a:ext uri="{FF2B5EF4-FFF2-40B4-BE49-F238E27FC236}">
                <a16:creationId xmlns:a16="http://schemas.microsoft.com/office/drawing/2014/main" id="{07844649-7738-AD33-718F-889686D36B35}"/>
              </a:ext>
            </a:extLst>
          </p:cNvPr>
          <p:cNvSpPr>
            <a:spLocks noGrp="1"/>
          </p:cNvSpPr>
          <p:nvPr>
            <p:ph type="sldNum" sz="quarter" idx="5"/>
          </p:nvPr>
        </p:nvSpPr>
        <p:spPr/>
        <p:txBody>
          <a:bodyPr/>
          <a:lstStyle/>
          <a:p>
            <a:fld id="{A2432529-3966-FB41-916B-AE131D2999EC}" type="slidenum">
              <a:rPr lang="en-US" smtClean="0"/>
              <a:t>36</a:t>
            </a:fld>
            <a:endParaRPr lang="en-US"/>
          </a:p>
        </p:txBody>
      </p:sp>
    </p:spTree>
    <p:extLst>
      <p:ext uri="{BB962C8B-B14F-4D97-AF65-F5344CB8AC3E}">
        <p14:creationId xmlns:p14="http://schemas.microsoft.com/office/powerpoint/2010/main" val="8544067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84B20-0946-811B-9738-9046201552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72F00F-D73F-4440-934E-1DF4C390D4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E7B757-4844-27EC-8F42-A669B917E229}"/>
              </a:ext>
            </a:extLst>
          </p:cNvPr>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70625EA0-6076-C0C7-5FFC-5F488F1F8CB1}"/>
              </a:ext>
            </a:extLst>
          </p:cNvPr>
          <p:cNvSpPr>
            <a:spLocks noGrp="1"/>
          </p:cNvSpPr>
          <p:nvPr>
            <p:ph type="sldNum" sz="quarter" idx="5"/>
          </p:nvPr>
        </p:nvSpPr>
        <p:spPr/>
        <p:txBody>
          <a:bodyPr/>
          <a:lstStyle/>
          <a:p>
            <a:fld id="{A2432529-3966-FB41-916B-AE131D2999EC}" type="slidenum">
              <a:rPr lang="en-US" smtClean="0"/>
              <a:t>37</a:t>
            </a:fld>
            <a:endParaRPr lang="en-US"/>
          </a:p>
        </p:txBody>
      </p:sp>
    </p:spTree>
    <p:extLst>
      <p:ext uri="{BB962C8B-B14F-4D97-AF65-F5344CB8AC3E}">
        <p14:creationId xmlns:p14="http://schemas.microsoft.com/office/powerpoint/2010/main" val="29969091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C27C0-2C1B-5E46-E9D4-D66013E080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8E88A3-C9E1-4B83-BC22-691840DF30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92CE7F-5DC8-CE0D-C0B3-8F2E445F58F2}"/>
              </a:ext>
            </a:extLst>
          </p:cNvPr>
          <p:cNvSpPr>
            <a:spLocks noGrp="1"/>
          </p:cNvSpPr>
          <p:nvPr>
            <p:ph type="body" idx="1"/>
          </p:nvPr>
        </p:nvSpPr>
        <p:spPr/>
        <p:txBody>
          <a:bodyPr/>
          <a:lstStyle/>
          <a:p>
            <a:pPr marL="171450" lvl="0" indent="-171450">
              <a:buFont typeface="Arial" panose="020B0604020202020204" pitchFamily="34" charset="0"/>
              <a:buChar char="•"/>
            </a:pPr>
            <a:r>
              <a:rPr lang="en-US" dirty="0"/>
              <a:t>There were some limitations to this study. For example,</a:t>
            </a:r>
          </a:p>
          <a:p>
            <a:pPr marL="628650" lvl="1" indent="-171450">
              <a:buFont typeface="Arial" panose="020B0604020202020204" pitchFamily="34" charset="0"/>
              <a:buChar char="•"/>
            </a:pPr>
            <a:r>
              <a:rPr lang="en-US" dirty="0"/>
              <a:t>To perform this type of work, supercomputing resources are required. </a:t>
            </a:r>
          </a:p>
          <a:p>
            <a:pPr marL="1085850" lvl="2" indent="-171450">
              <a:buFont typeface="Arial" panose="020B0604020202020204" pitchFamily="34" charset="0"/>
              <a:buChar char="•"/>
            </a:pPr>
            <a:r>
              <a:rPr lang="en-US" dirty="0"/>
              <a:t>Commercial HPC can get expensive</a:t>
            </a:r>
          </a:p>
          <a:p>
            <a:pPr marL="1085850" lvl="2" indent="-171450">
              <a:buFont typeface="Arial" panose="020B0604020202020204" pitchFamily="34" charset="0"/>
              <a:buChar char="•"/>
            </a:pPr>
            <a:r>
              <a:rPr lang="en-US" dirty="0"/>
              <a:t>Luckily, academic HPC is widely available and generally affordable</a:t>
            </a:r>
          </a:p>
          <a:p>
            <a:pPr marL="628650" lvl="1" indent="-171450">
              <a:buFont typeface="Arial" panose="020B0604020202020204" pitchFamily="34" charset="0"/>
              <a:buChar char="•"/>
            </a:pPr>
            <a:r>
              <a:rPr lang="en-US" dirty="0"/>
              <a:t>Second, we only collected 4 response samples per response per model</a:t>
            </a:r>
          </a:p>
          <a:p>
            <a:pPr marL="1085850" lvl="2" indent="-171450">
              <a:buFont typeface="Arial" panose="020B0604020202020204" pitchFamily="34" charset="0"/>
              <a:buChar char="•"/>
            </a:pPr>
            <a:r>
              <a:rPr lang="en-US" dirty="0"/>
              <a:t>This study was our first effort but we could certainly up the sample size</a:t>
            </a:r>
          </a:p>
          <a:p>
            <a:pPr marL="1085850" lvl="2" indent="-171450">
              <a:buFont typeface="Arial" panose="020B0604020202020204" pitchFamily="34" charset="0"/>
              <a:buChar char="•"/>
            </a:pPr>
            <a:r>
              <a:rPr lang="en-US" dirty="0"/>
              <a:t>Do a more robust sampling of coder responses</a:t>
            </a:r>
          </a:p>
          <a:p>
            <a:pPr marL="628650" lvl="1" indent="-171450">
              <a:buFont typeface="Arial" panose="020B0604020202020204" pitchFamily="34" charset="0"/>
              <a:buChar char="•"/>
            </a:pPr>
            <a:r>
              <a:rPr lang="en-US" dirty="0"/>
              <a:t>However the limitations of human coders is a real bottleneck</a:t>
            </a:r>
          </a:p>
          <a:p>
            <a:pPr marL="1085850" lvl="2" indent="-171450">
              <a:buFont typeface="Arial" panose="020B0604020202020204" pitchFamily="34" charset="0"/>
              <a:buChar char="•"/>
            </a:pPr>
            <a:r>
              <a:rPr lang="en-US" dirty="0"/>
              <a:t>In particular with regard to the number of available coders </a:t>
            </a:r>
          </a:p>
          <a:p>
            <a:pPr marL="1085850" lvl="2" indent="-171450">
              <a:buFont typeface="Arial" panose="020B0604020202020204" pitchFamily="34" charset="0"/>
              <a:buChar char="•"/>
            </a:pPr>
            <a:r>
              <a:rPr lang="en-US" dirty="0"/>
              <a:t>and the length of the datasets they would be wiling to code</a:t>
            </a:r>
          </a:p>
          <a:p>
            <a:pPr marL="628650" lvl="1" indent="-171450">
              <a:buFont typeface="Arial" panose="020B0604020202020204" pitchFamily="34" charset="0"/>
              <a:buChar char="•"/>
            </a:pPr>
            <a:r>
              <a:rPr lang="en-US" dirty="0"/>
              <a:t>Finally the tweets under study were limited by the LLMs’ ability to correctly parse them</a:t>
            </a:r>
          </a:p>
          <a:p>
            <a:pPr marL="1085850" lvl="2" indent="-171450">
              <a:buFont typeface="Arial" panose="020B0604020202020204" pitchFamily="34" charset="0"/>
              <a:buChar char="•"/>
            </a:pPr>
            <a:r>
              <a:rPr lang="en-US" dirty="0"/>
              <a:t>Which may be correlated to some underlying factor</a:t>
            </a:r>
          </a:p>
          <a:p>
            <a:pPr marL="628650" lvl="1"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A7BB3FDE-2450-348C-DC8B-86C3A54D17DF}"/>
              </a:ext>
            </a:extLst>
          </p:cNvPr>
          <p:cNvSpPr>
            <a:spLocks noGrp="1"/>
          </p:cNvSpPr>
          <p:nvPr>
            <p:ph type="sldNum" sz="quarter" idx="5"/>
          </p:nvPr>
        </p:nvSpPr>
        <p:spPr/>
        <p:txBody>
          <a:bodyPr/>
          <a:lstStyle/>
          <a:p>
            <a:fld id="{A2432529-3966-FB41-916B-AE131D2999EC}" type="slidenum">
              <a:rPr lang="en-US" smtClean="0"/>
              <a:t>38</a:t>
            </a:fld>
            <a:endParaRPr lang="en-US"/>
          </a:p>
        </p:txBody>
      </p:sp>
    </p:spTree>
    <p:extLst>
      <p:ext uri="{BB962C8B-B14F-4D97-AF65-F5344CB8AC3E}">
        <p14:creationId xmlns:p14="http://schemas.microsoft.com/office/powerpoint/2010/main" val="41271550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22F48-D69C-B589-EA55-2DB0AE89BE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CD0DAA-910B-DF96-31AE-5A28EC53CC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55103F-231D-9126-B2CD-3C2116062330}"/>
              </a:ext>
            </a:extLst>
          </p:cNvPr>
          <p:cNvSpPr>
            <a:spLocks noGrp="1"/>
          </p:cNvSpPr>
          <p:nvPr>
            <p:ph type="body" idx="1"/>
          </p:nvPr>
        </p:nvSpPr>
        <p:spPr/>
        <p:txBody>
          <a:bodyPr/>
          <a:lstStyle/>
          <a:p>
            <a:pPr marL="171450" lvl="0" indent="-171450">
              <a:buFont typeface="Arial" panose="020B0604020202020204" pitchFamily="34" charset="0"/>
              <a:buChar char="•"/>
            </a:pPr>
            <a:r>
              <a:rPr lang="en-US" dirty="0"/>
              <a:t>Again this is our first effort. Open LLM tools are proliferating like crazy and there are countless ways we would expand on this work. </a:t>
            </a:r>
          </a:p>
          <a:p>
            <a:pPr marL="171450" lvl="0" indent="-171450">
              <a:buFont typeface="Arial" panose="020B0604020202020204" pitchFamily="34" charset="0"/>
              <a:buChar char="•"/>
            </a:pPr>
            <a:r>
              <a:rPr lang="en-US" dirty="0"/>
              <a:t>We could not only collect more responses, but we could use different models, model management packages like VLLM, and prompting packages like OpenAI’s Harmony</a:t>
            </a:r>
          </a:p>
          <a:p>
            <a:pPr marL="171450" lvl="0" indent="-171450">
              <a:buFont typeface="Arial" panose="020B0604020202020204" pitchFamily="34" charset="0"/>
              <a:buChar char="•"/>
            </a:pPr>
            <a:r>
              <a:rPr lang="en-US" dirty="0"/>
              <a:t>In other applications we might try different set or multiset analytics and metrics</a:t>
            </a:r>
          </a:p>
          <a:p>
            <a:pPr marL="171450" lvl="0" indent="-171450">
              <a:buFont typeface="Arial" panose="020B0604020202020204" pitchFamily="34" charset="0"/>
              <a:buChar char="•"/>
            </a:pPr>
            <a:r>
              <a:rPr lang="en-US" dirty="0"/>
              <a:t>Even employ multi-agent LLM applications</a:t>
            </a:r>
          </a:p>
        </p:txBody>
      </p:sp>
      <p:sp>
        <p:nvSpPr>
          <p:cNvPr id="4" name="Slide Number Placeholder 3">
            <a:extLst>
              <a:ext uri="{FF2B5EF4-FFF2-40B4-BE49-F238E27FC236}">
                <a16:creationId xmlns:a16="http://schemas.microsoft.com/office/drawing/2014/main" id="{70D654C3-9111-1591-C372-386778166CB1}"/>
              </a:ext>
            </a:extLst>
          </p:cNvPr>
          <p:cNvSpPr>
            <a:spLocks noGrp="1"/>
          </p:cNvSpPr>
          <p:nvPr>
            <p:ph type="sldNum" sz="quarter" idx="5"/>
          </p:nvPr>
        </p:nvSpPr>
        <p:spPr/>
        <p:txBody>
          <a:bodyPr/>
          <a:lstStyle/>
          <a:p>
            <a:fld id="{A2432529-3966-FB41-916B-AE131D2999EC}" type="slidenum">
              <a:rPr lang="en-US" smtClean="0"/>
              <a:t>39</a:t>
            </a:fld>
            <a:endParaRPr lang="en-US"/>
          </a:p>
        </p:txBody>
      </p:sp>
    </p:spTree>
    <p:extLst>
      <p:ext uri="{BB962C8B-B14F-4D97-AF65-F5344CB8AC3E}">
        <p14:creationId xmlns:p14="http://schemas.microsoft.com/office/powerpoint/2010/main" val="3910606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FBBBE-6951-A69F-7E35-D3C351F1F8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002E55-C7D6-1705-D1C7-43A13D9ACC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E57952-DCED-903F-9B9C-845E4BCB9E56}"/>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project went stagnant for a few years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Then, in 2024</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While at the UC Office of Research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Hosted an event with Procter &amp; Gamble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students used open source LLMs for text classification tasks developed by P&amp;G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was a student facilitator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E7245533-1D8F-09AA-F2FE-EBD620AF680D}"/>
              </a:ext>
            </a:extLst>
          </p:cNvPr>
          <p:cNvSpPr>
            <a:spLocks noGrp="1"/>
          </p:cNvSpPr>
          <p:nvPr>
            <p:ph type="sldNum" sz="quarter" idx="5"/>
          </p:nvPr>
        </p:nvSpPr>
        <p:spPr/>
        <p:txBody>
          <a:bodyPr/>
          <a:lstStyle/>
          <a:p>
            <a:fld id="{A2432529-3966-FB41-916B-AE131D2999EC}" type="slidenum">
              <a:rPr lang="en-US" smtClean="0"/>
              <a:t>4</a:t>
            </a:fld>
            <a:endParaRPr lang="en-US"/>
          </a:p>
        </p:txBody>
      </p:sp>
    </p:spTree>
    <p:extLst>
      <p:ext uri="{BB962C8B-B14F-4D97-AF65-F5344CB8AC3E}">
        <p14:creationId xmlns:p14="http://schemas.microsoft.com/office/powerpoint/2010/main" val="13533802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759D6-3174-8472-7FDA-858818F1A2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FDCD58-E8ED-8DA6-AD80-4734779B8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6DB2FE-A13F-E1F7-31BD-091D034356C4}"/>
              </a:ext>
            </a:extLst>
          </p:cNvPr>
          <p:cNvSpPr>
            <a:spLocks noGrp="1"/>
          </p:cNvSpPr>
          <p:nvPr>
            <p:ph type="body" idx="1"/>
          </p:nvPr>
        </p:nvSpPr>
        <p:spPr/>
        <p:txBody>
          <a:bodyPr/>
          <a:lstStyle/>
          <a:p>
            <a:pPr marL="171450" indent="-171450">
              <a:buFont typeface="Arial" panose="020B0604020202020204" pitchFamily="34" charset="0"/>
              <a:buChar char="•"/>
            </a:pPr>
            <a:r>
              <a:rPr lang="en-US" dirty="0"/>
              <a:t>Thank you for your time</a:t>
            </a:r>
          </a:p>
          <a:p>
            <a:pPr marL="171450" indent="-171450">
              <a:buFont typeface="Arial" panose="020B0604020202020204" pitchFamily="34" charset="0"/>
              <a:buChar char="•"/>
            </a:pPr>
            <a:r>
              <a:rPr lang="en-US" dirty="0"/>
              <a:t>Files and data used in this study can be found by following this QR code</a:t>
            </a:r>
          </a:p>
          <a:p>
            <a:pPr marL="171450" indent="-171450">
              <a:buFont typeface="Arial" panose="020B0604020202020204" pitchFamily="34" charset="0"/>
              <a:buChar char="•"/>
            </a:pPr>
            <a:r>
              <a:rPr lang="en-US" dirty="0"/>
              <a:t>Including </a:t>
            </a:r>
            <a:r>
              <a:rPr lang="en-US" dirty="0" err="1"/>
              <a:t>Jupyter</a:t>
            </a:r>
            <a:r>
              <a:rPr lang="en-US" dirty="0"/>
              <a:t> and Wolfram notebooks, coder data, etc.</a:t>
            </a:r>
          </a:p>
        </p:txBody>
      </p:sp>
      <p:sp>
        <p:nvSpPr>
          <p:cNvPr id="4" name="Slide Number Placeholder 3">
            <a:extLst>
              <a:ext uri="{FF2B5EF4-FFF2-40B4-BE49-F238E27FC236}">
                <a16:creationId xmlns:a16="http://schemas.microsoft.com/office/drawing/2014/main" id="{A32D4981-230B-EB11-6261-266A82D2F32E}"/>
              </a:ext>
            </a:extLst>
          </p:cNvPr>
          <p:cNvSpPr>
            <a:spLocks noGrp="1"/>
          </p:cNvSpPr>
          <p:nvPr>
            <p:ph type="sldNum" sz="quarter" idx="5"/>
          </p:nvPr>
        </p:nvSpPr>
        <p:spPr/>
        <p:txBody>
          <a:bodyPr/>
          <a:lstStyle/>
          <a:p>
            <a:fld id="{A2432529-3966-FB41-916B-AE131D2999EC}" type="slidenum">
              <a:rPr lang="en-US" smtClean="0"/>
              <a:t>40</a:t>
            </a:fld>
            <a:endParaRPr lang="en-US"/>
          </a:p>
        </p:txBody>
      </p:sp>
    </p:spTree>
    <p:extLst>
      <p:ext uri="{BB962C8B-B14F-4D97-AF65-F5344CB8AC3E}">
        <p14:creationId xmlns:p14="http://schemas.microsoft.com/office/powerpoint/2010/main" val="27424638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EEFD9-A0AA-A3E4-B739-9014D23A3F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7D2E27-AEDE-73D9-AB05-6A74C1940F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ED3DAB-1C54-4CEC-918F-6417A65AAC4A}"/>
              </a:ext>
            </a:extLst>
          </p:cNvPr>
          <p:cNvSpPr>
            <a:spLocks noGrp="1"/>
          </p:cNvSpPr>
          <p:nvPr>
            <p:ph type="body" idx="1"/>
          </p:nvPr>
        </p:nvSpPr>
        <p:spPr/>
        <p:txBody>
          <a:bodyPr/>
          <a:lstStyle/>
          <a:p>
            <a:pPr marL="171450" indent="-171450">
              <a:buFont typeface="Arial" panose="020B0604020202020204" pitchFamily="34" charset="0"/>
              <a:buChar char="•"/>
            </a:pPr>
            <a:r>
              <a:rPr lang="en-US" dirty="0"/>
              <a:t>I’d be happy to hear any feedback or take any questions</a:t>
            </a:r>
          </a:p>
        </p:txBody>
      </p:sp>
      <p:sp>
        <p:nvSpPr>
          <p:cNvPr id="4" name="Slide Number Placeholder 3">
            <a:extLst>
              <a:ext uri="{FF2B5EF4-FFF2-40B4-BE49-F238E27FC236}">
                <a16:creationId xmlns:a16="http://schemas.microsoft.com/office/drawing/2014/main" id="{EBB67CAE-577D-142B-8A1D-80ADC8E9073A}"/>
              </a:ext>
            </a:extLst>
          </p:cNvPr>
          <p:cNvSpPr>
            <a:spLocks noGrp="1"/>
          </p:cNvSpPr>
          <p:nvPr>
            <p:ph type="sldNum" sz="quarter" idx="5"/>
          </p:nvPr>
        </p:nvSpPr>
        <p:spPr/>
        <p:txBody>
          <a:bodyPr/>
          <a:lstStyle/>
          <a:p>
            <a:fld id="{A2432529-3966-FB41-916B-AE131D2999EC}" type="slidenum">
              <a:rPr lang="en-US" smtClean="0"/>
              <a:t>41</a:t>
            </a:fld>
            <a:endParaRPr lang="en-US"/>
          </a:p>
        </p:txBody>
      </p:sp>
    </p:spTree>
    <p:extLst>
      <p:ext uri="{BB962C8B-B14F-4D97-AF65-F5344CB8AC3E}">
        <p14:creationId xmlns:p14="http://schemas.microsoft.com/office/powerpoint/2010/main" val="3710625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BB84F-DA2D-6078-E7C2-2551A15704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8EDBF7-44BD-36FF-F2ED-85C4EC324C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DBEC28-5AC9-7420-5801-2A0C0D7210FB}"/>
              </a:ext>
            </a:extLst>
          </p:cNvPr>
          <p:cNvSpPr>
            <a:spLocks noGrp="1"/>
          </p:cNvSpPr>
          <p:nvPr>
            <p:ph type="body" idx="1"/>
          </p:nvPr>
        </p:nvSpPr>
        <p:spPr/>
        <p:txBody>
          <a:bodyPr/>
          <a:lstStyle/>
          <a:p>
            <a:pPr marL="171450" indent="-171450">
              <a:buFont typeface="Arial" panose="020B0604020202020204" pitchFamily="34" charset="0"/>
              <a:buChar char="•"/>
            </a:pPr>
            <a:r>
              <a:rPr lang="en-US" dirty="0"/>
              <a:t>Event was a success</a:t>
            </a:r>
          </a:p>
          <a:p>
            <a:pPr marL="171450" indent="-171450">
              <a:buFont typeface="Arial" panose="020B0604020202020204" pitchFamily="34" charset="0"/>
              <a:buChar char="•"/>
            </a:pPr>
            <a:r>
              <a:rPr lang="en-US" dirty="0"/>
              <a:t>This event got me thinking of ways to apply what we did to our previous work</a:t>
            </a:r>
          </a:p>
          <a:p>
            <a:pPr marL="171450" indent="-171450">
              <a:buFont typeface="Arial" panose="020B0604020202020204" pitchFamily="34" charset="0"/>
              <a:buChar char="•"/>
            </a:pPr>
            <a:r>
              <a:rPr lang="en-US" dirty="0"/>
              <a:t>A few ideas really stuck with me from the event</a:t>
            </a:r>
          </a:p>
          <a:p>
            <a:pPr marL="171450" indent="-171450">
              <a:buFont typeface="Arial" panose="020B0604020202020204" pitchFamily="34" charset="0"/>
              <a:buChar char="•"/>
            </a:pPr>
            <a:r>
              <a:rPr lang="en-US" dirty="0"/>
              <a:t>And I condensed these into 3 main concepts:</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3BDD6D86-5F74-AE00-5094-DA77CB2458A1}"/>
              </a:ext>
            </a:extLst>
          </p:cNvPr>
          <p:cNvSpPr>
            <a:spLocks noGrp="1"/>
          </p:cNvSpPr>
          <p:nvPr>
            <p:ph type="sldNum" sz="quarter" idx="5"/>
          </p:nvPr>
        </p:nvSpPr>
        <p:spPr/>
        <p:txBody>
          <a:bodyPr/>
          <a:lstStyle/>
          <a:p>
            <a:fld id="{A2432529-3966-FB41-916B-AE131D2999EC}" type="slidenum">
              <a:rPr lang="en-US" smtClean="0"/>
              <a:t>5</a:t>
            </a:fld>
            <a:endParaRPr lang="en-US"/>
          </a:p>
        </p:txBody>
      </p:sp>
    </p:spTree>
    <p:extLst>
      <p:ext uri="{BB962C8B-B14F-4D97-AF65-F5344CB8AC3E}">
        <p14:creationId xmlns:p14="http://schemas.microsoft.com/office/powerpoint/2010/main" val="2668126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E6A48-FED8-FD1E-535D-D120A4FF72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B54145-2B8C-7DEC-FB93-34EB478265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B164CC-885D-BA19-3C1A-3A60D7809101}"/>
              </a:ext>
            </a:extLst>
          </p:cNvPr>
          <p:cNvSpPr>
            <a:spLocks noGrp="1"/>
          </p:cNvSpPr>
          <p:nvPr>
            <p:ph type="body" idx="1"/>
          </p:nvPr>
        </p:nvSpPr>
        <p:spPr/>
        <p:txBody>
          <a:bodyPr/>
          <a:lstStyle/>
          <a:p>
            <a:pPr marL="171450" indent="-171450">
              <a:buFont typeface="Arial" panose="020B0604020202020204" pitchFamily="34" charset="0"/>
              <a:buChar char="•"/>
            </a:pPr>
            <a:r>
              <a:rPr lang="en-US" dirty="0"/>
              <a:t>The first was that large language models are nondeterministic</a:t>
            </a:r>
          </a:p>
          <a:p>
            <a:pPr marL="171450" indent="-171450">
              <a:buFont typeface="Arial" panose="020B0604020202020204" pitchFamily="34" charset="0"/>
              <a:buChar char="•"/>
            </a:pPr>
            <a:r>
              <a:rPr lang="en-US" dirty="0"/>
              <a:t>Meaning their outputs are probabilistic</a:t>
            </a:r>
          </a:p>
          <a:p>
            <a:pPr marL="171450" indent="-171450">
              <a:buFont typeface="Arial" panose="020B0604020202020204" pitchFamily="34" charset="0"/>
              <a:buChar char="•"/>
            </a:pPr>
            <a:r>
              <a:rPr lang="en-US" dirty="0"/>
              <a:t>If this is the case, how can we know what the “true” response is?</a:t>
            </a:r>
          </a:p>
          <a:p>
            <a:pPr marL="171450" indent="-171450">
              <a:buFont typeface="Arial" panose="020B0604020202020204" pitchFamily="34" charset="0"/>
              <a:buChar char="•"/>
            </a:pPr>
            <a:r>
              <a:rPr lang="en-US" dirty="0"/>
              <a:t>In order to to do that we would need to collect and analyze the distributions </a:t>
            </a:r>
            <a:r>
              <a:rPr lang="en-US" b="1" i="0" dirty="0"/>
              <a:t>of each response</a:t>
            </a:r>
          </a:p>
          <a:p>
            <a:pPr marL="171450" indent="-171450">
              <a:buFont typeface="Arial" panose="020B0604020202020204" pitchFamily="34" charset="0"/>
              <a:buChar char="•"/>
            </a:pPr>
            <a:r>
              <a:rPr lang="en-US" b="1" i="0" dirty="0"/>
              <a:t>That is to say, one coding unit would be a sampling of multiple sentiment responses to a single text</a:t>
            </a:r>
          </a:p>
          <a:p>
            <a:pPr marL="171450" indent="-171450">
              <a:buFont typeface="Arial" panose="020B0604020202020204" pitchFamily="34" charset="0"/>
              <a:buChar char="•"/>
            </a:pPr>
            <a:endParaRPr lang="en-US" b="1" i="0" dirty="0"/>
          </a:p>
        </p:txBody>
      </p:sp>
      <p:sp>
        <p:nvSpPr>
          <p:cNvPr id="4" name="Slide Number Placeholder 3">
            <a:extLst>
              <a:ext uri="{FF2B5EF4-FFF2-40B4-BE49-F238E27FC236}">
                <a16:creationId xmlns:a16="http://schemas.microsoft.com/office/drawing/2014/main" id="{827874E5-68C7-E8A2-E438-4D4FADC85B3A}"/>
              </a:ext>
            </a:extLst>
          </p:cNvPr>
          <p:cNvSpPr>
            <a:spLocks noGrp="1"/>
          </p:cNvSpPr>
          <p:nvPr>
            <p:ph type="sldNum" sz="quarter" idx="5"/>
          </p:nvPr>
        </p:nvSpPr>
        <p:spPr/>
        <p:txBody>
          <a:bodyPr/>
          <a:lstStyle/>
          <a:p>
            <a:fld id="{A2432529-3966-FB41-916B-AE131D2999EC}" type="slidenum">
              <a:rPr lang="en-US" smtClean="0"/>
              <a:t>6</a:t>
            </a:fld>
            <a:endParaRPr lang="en-US"/>
          </a:p>
        </p:txBody>
      </p:sp>
    </p:spTree>
    <p:extLst>
      <p:ext uri="{BB962C8B-B14F-4D97-AF65-F5344CB8AC3E}">
        <p14:creationId xmlns:p14="http://schemas.microsoft.com/office/powerpoint/2010/main" val="3320668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49906-CED1-457F-4C98-3841D2BF12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2373EE-E60B-79C0-6175-CE30F885DA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3D404B-DD2C-07D2-41CB-B96EFD314863}"/>
              </a:ext>
            </a:extLst>
          </p:cNvPr>
          <p:cNvSpPr>
            <a:spLocks noGrp="1"/>
          </p:cNvSpPr>
          <p:nvPr>
            <p:ph type="body" idx="1"/>
          </p:nvPr>
        </p:nvSpPr>
        <p:spPr/>
        <p:txBody>
          <a:bodyPr/>
          <a:lstStyle/>
          <a:p>
            <a:pPr marL="171450" lvl="0" indent="-171450">
              <a:buFont typeface="Arial" panose="020B0604020202020204" pitchFamily="34" charset="0"/>
              <a:buChar char="•"/>
            </a:pPr>
            <a:r>
              <a:rPr lang="en-US" dirty="0"/>
              <a:t>And in fact,</a:t>
            </a:r>
          </a:p>
          <a:p>
            <a:pPr marL="171450" lvl="0" indent="-171450">
              <a:buFont typeface="Arial" panose="020B0604020202020204" pitchFamily="34" charset="0"/>
              <a:buChar char="•"/>
            </a:pPr>
            <a:r>
              <a:rPr lang="en-US" dirty="0"/>
              <a:t>In the case of sentiment response these would actually be considered to be what are known as “multisets”</a:t>
            </a:r>
          </a:p>
        </p:txBody>
      </p:sp>
      <p:sp>
        <p:nvSpPr>
          <p:cNvPr id="4" name="Slide Number Placeholder 3">
            <a:extLst>
              <a:ext uri="{FF2B5EF4-FFF2-40B4-BE49-F238E27FC236}">
                <a16:creationId xmlns:a16="http://schemas.microsoft.com/office/drawing/2014/main" id="{1FE76B6E-F79B-B48B-E927-8A65B96E0FEA}"/>
              </a:ext>
            </a:extLst>
          </p:cNvPr>
          <p:cNvSpPr>
            <a:spLocks noGrp="1"/>
          </p:cNvSpPr>
          <p:nvPr>
            <p:ph type="sldNum" sz="quarter" idx="5"/>
          </p:nvPr>
        </p:nvSpPr>
        <p:spPr/>
        <p:txBody>
          <a:bodyPr/>
          <a:lstStyle/>
          <a:p>
            <a:fld id="{A2432529-3966-FB41-916B-AE131D2999EC}" type="slidenum">
              <a:rPr lang="en-US" smtClean="0"/>
              <a:t>7</a:t>
            </a:fld>
            <a:endParaRPr lang="en-US"/>
          </a:p>
        </p:txBody>
      </p:sp>
    </p:spTree>
    <p:extLst>
      <p:ext uri="{BB962C8B-B14F-4D97-AF65-F5344CB8AC3E}">
        <p14:creationId xmlns:p14="http://schemas.microsoft.com/office/powerpoint/2010/main" val="962399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EFE34-BE16-DFF1-C983-3603EB92D5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D46F3F-12CF-8BBD-01EF-C4B5A5043B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0A9E0A-A686-69B1-81FF-199980B43871}"/>
              </a:ext>
            </a:extLst>
          </p:cNvPr>
          <p:cNvSpPr>
            <a:spLocks noGrp="1"/>
          </p:cNvSpPr>
          <p:nvPr>
            <p:ph type="body" idx="1"/>
          </p:nvPr>
        </p:nvSpPr>
        <p:spPr/>
        <p:txBody>
          <a:bodyPr/>
          <a:lstStyle/>
          <a:p>
            <a:pPr marL="171450" lvl="0" indent="-171450">
              <a:buFont typeface="Arial" panose="020B0604020202020204" pitchFamily="34" charset="0"/>
              <a:buChar char="•"/>
            </a:pPr>
            <a:r>
              <a:rPr lang="en-US" dirty="0"/>
              <a:t>Multisets are important in various domains like biology and computer science</a:t>
            </a:r>
          </a:p>
          <a:p>
            <a:pPr marL="171450" lvl="0" indent="-171450">
              <a:buFont typeface="Arial" panose="020B0604020202020204" pitchFamily="34" charset="0"/>
              <a:buChar char="•"/>
            </a:pPr>
            <a:r>
              <a:rPr lang="en-US" dirty="0"/>
              <a:t>they are like sets but can contain repeating values and are unordered</a:t>
            </a:r>
          </a:p>
          <a:p>
            <a:pPr marL="171450" lvl="0" indent="-171450">
              <a:buFont typeface="Arial" panose="020B0604020202020204" pitchFamily="34" charset="0"/>
              <a:buChar char="•"/>
            </a:pPr>
            <a:r>
              <a:rPr lang="en-US" dirty="0"/>
              <a:t>And they have implementations of normal set functions like difference, intersection, and so on.</a:t>
            </a:r>
          </a:p>
        </p:txBody>
      </p:sp>
      <p:sp>
        <p:nvSpPr>
          <p:cNvPr id="4" name="Slide Number Placeholder 3">
            <a:extLst>
              <a:ext uri="{FF2B5EF4-FFF2-40B4-BE49-F238E27FC236}">
                <a16:creationId xmlns:a16="http://schemas.microsoft.com/office/drawing/2014/main" id="{8E31F073-6612-8CF8-C7D0-5B0F1D8B8999}"/>
              </a:ext>
            </a:extLst>
          </p:cNvPr>
          <p:cNvSpPr>
            <a:spLocks noGrp="1"/>
          </p:cNvSpPr>
          <p:nvPr>
            <p:ph type="sldNum" sz="quarter" idx="5"/>
          </p:nvPr>
        </p:nvSpPr>
        <p:spPr/>
        <p:txBody>
          <a:bodyPr/>
          <a:lstStyle/>
          <a:p>
            <a:fld id="{A2432529-3966-FB41-916B-AE131D2999EC}" type="slidenum">
              <a:rPr lang="en-US" smtClean="0"/>
              <a:t>8</a:t>
            </a:fld>
            <a:endParaRPr lang="en-US"/>
          </a:p>
        </p:txBody>
      </p:sp>
    </p:spTree>
    <p:extLst>
      <p:ext uri="{BB962C8B-B14F-4D97-AF65-F5344CB8AC3E}">
        <p14:creationId xmlns:p14="http://schemas.microsoft.com/office/powerpoint/2010/main" val="1901390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D1272-289A-6EA9-236D-F18041DB9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E6AA53-355E-77BA-7135-487754EC41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3240D9-351D-05DE-B1EE-D9AA98ED65FD}"/>
              </a:ext>
            </a:extLst>
          </p:cNvPr>
          <p:cNvSpPr>
            <a:spLocks noGrp="1"/>
          </p:cNvSpPr>
          <p:nvPr>
            <p:ph type="body" idx="1"/>
          </p:nvPr>
        </p:nvSpPr>
        <p:spPr/>
        <p:txBody>
          <a:bodyPr/>
          <a:lstStyle/>
          <a:p>
            <a:pPr marL="171450" indent="-171450">
              <a:buFont typeface="Arial" panose="020B0604020202020204" pitchFamily="34" charset="0"/>
              <a:buChar char="•"/>
            </a:pPr>
            <a:r>
              <a:rPr lang="en-US" dirty="0"/>
              <a:t>The second concept was the ability for us to </a:t>
            </a:r>
            <a:r>
              <a:rPr lang="en-US" dirty="0" err="1"/>
              <a:t>statelessly</a:t>
            </a:r>
            <a:r>
              <a:rPr lang="en-US" dirty="0"/>
              <a:t> use large language models</a:t>
            </a:r>
          </a:p>
          <a:p>
            <a:pPr marL="171450" indent="-171450">
              <a:buFont typeface="Arial" panose="020B0604020202020204" pitchFamily="34" charset="0"/>
              <a:buChar char="•"/>
            </a:pPr>
            <a:r>
              <a:rPr lang="en-US" dirty="0"/>
              <a:t>In particular, I am talking about </a:t>
            </a:r>
            <a:r>
              <a:rPr lang="en-US" b="1" dirty="0"/>
              <a:t>open source LLMs</a:t>
            </a:r>
          </a:p>
          <a:p>
            <a:pPr marL="171450" indent="-171450">
              <a:buFont typeface="Arial" panose="020B0604020202020204" pitchFamily="34" charset="0"/>
              <a:buChar char="•"/>
            </a:pPr>
            <a:r>
              <a:rPr lang="en-US" b="0" dirty="0"/>
              <a:t>Which can be deployed programmatically through Python</a:t>
            </a:r>
          </a:p>
          <a:p>
            <a:pPr marL="628650" lvl="1" indent="-171450">
              <a:buFont typeface="Arial" panose="020B0604020202020204" pitchFamily="34" charset="0"/>
              <a:buChar char="•"/>
            </a:pPr>
            <a:r>
              <a:rPr lang="en-US" b="0" dirty="0"/>
              <a:t>This means we can spin up multiple LLMs without shared information between them</a:t>
            </a:r>
          </a:p>
          <a:p>
            <a:pPr marL="628650" lvl="1" indent="-171450">
              <a:buFont typeface="Arial" panose="020B0604020202020204" pitchFamily="34" charset="0"/>
              <a:buChar char="•"/>
            </a:pPr>
            <a:r>
              <a:rPr lang="en-US" b="0" dirty="0"/>
              <a:t>And we can in essence treat each LLM as a different coder</a:t>
            </a:r>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085850" lvl="2"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5D15ABA9-57E2-9E7C-8267-A26EC8DA1CB0}"/>
              </a:ext>
            </a:extLst>
          </p:cNvPr>
          <p:cNvSpPr>
            <a:spLocks noGrp="1"/>
          </p:cNvSpPr>
          <p:nvPr>
            <p:ph type="sldNum" sz="quarter" idx="5"/>
          </p:nvPr>
        </p:nvSpPr>
        <p:spPr/>
        <p:txBody>
          <a:bodyPr/>
          <a:lstStyle/>
          <a:p>
            <a:fld id="{A2432529-3966-FB41-916B-AE131D2999EC}" type="slidenum">
              <a:rPr lang="en-US" smtClean="0"/>
              <a:t>9</a:t>
            </a:fld>
            <a:endParaRPr lang="en-US"/>
          </a:p>
        </p:txBody>
      </p:sp>
    </p:spTree>
    <p:extLst>
      <p:ext uri="{BB962C8B-B14F-4D97-AF65-F5344CB8AC3E}">
        <p14:creationId xmlns:p14="http://schemas.microsoft.com/office/powerpoint/2010/main" val="820533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A4D75-ED57-7C43-9698-42B5AA636D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AF61B5-20A3-84FB-5D0C-6AE5BB1D7C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11262B-D513-3D64-7E76-2FAB1FA64B89}"/>
              </a:ext>
            </a:extLst>
          </p:cNvPr>
          <p:cNvSpPr>
            <a:spLocks noGrp="1"/>
          </p:cNvSpPr>
          <p:nvPr>
            <p:ph type="dt" sz="half" idx="10"/>
          </p:nvPr>
        </p:nvSpPr>
        <p:spPr/>
        <p:txBody>
          <a:bodyPr/>
          <a:lstStyle/>
          <a:p>
            <a:fld id="{5A7C87A5-A866-E14A-9B09-AB39B1D8FC3C}" type="datetimeFigureOut">
              <a:rPr lang="en-US" smtClean="0"/>
              <a:t>9/21/25</a:t>
            </a:fld>
            <a:endParaRPr lang="en-US"/>
          </a:p>
        </p:txBody>
      </p:sp>
      <p:sp>
        <p:nvSpPr>
          <p:cNvPr id="5" name="Footer Placeholder 4">
            <a:extLst>
              <a:ext uri="{FF2B5EF4-FFF2-40B4-BE49-F238E27FC236}">
                <a16:creationId xmlns:a16="http://schemas.microsoft.com/office/drawing/2014/main" id="{5BA54226-2F71-AB13-D90B-B7B40CCC64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0DE84A-10E3-D16B-E3F3-E5CCD331AE69}"/>
              </a:ext>
            </a:extLst>
          </p:cNvPr>
          <p:cNvSpPr>
            <a:spLocks noGrp="1"/>
          </p:cNvSpPr>
          <p:nvPr>
            <p:ph type="sldNum" sz="quarter" idx="12"/>
          </p:nvPr>
        </p:nvSpPr>
        <p:spPr/>
        <p:txBody>
          <a:bodyPr/>
          <a:lstStyle/>
          <a:p>
            <a:fld id="{A1B706ED-289D-A24C-A541-EEEBADD5C958}" type="slidenum">
              <a:rPr lang="en-US" smtClean="0"/>
              <a:t>‹#›</a:t>
            </a:fld>
            <a:endParaRPr lang="en-US"/>
          </a:p>
        </p:txBody>
      </p:sp>
    </p:spTree>
    <p:extLst>
      <p:ext uri="{BB962C8B-B14F-4D97-AF65-F5344CB8AC3E}">
        <p14:creationId xmlns:p14="http://schemas.microsoft.com/office/powerpoint/2010/main" val="3026090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0D452-E780-C827-1FC1-5BC7EA013F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B5D57F-9F20-819C-F2A4-0C9B2F0225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271E8F-BED9-CAF6-FFE8-E883FCFF86CB}"/>
              </a:ext>
            </a:extLst>
          </p:cNvPr>
          <p:cNvSpPr>
            <a:spLocks noGrp="1"/>
          </p:cNvSpPr>
          <p:nvPr>
            <p:ph type="dt" sz="half" idx="10"/>
          </p:nvPr>
        </p:nvSpPr>
        <p:spPr/>
        <p:txBody>
          <a:bodyPr/>
          <a:lstStyle/>
          <a:p>
            <a:fld id="{5A7C87A5-A866-E14A-9B09-AB39B1D8FC3C}" type="datetimeFigureOut">
              <a:rPr lang="en-US" smtClean="0"/>
              <a:t>9/21/25</a:t>
            </a:fld>
            <a:endParaRPr lang="en-US"/>
          </a:p>
        </p:txBody>
      </p:sp>
      <p:sp>
        <p:nvSpPr>
          <p:cNvPr id="5" name="Footer Placeholder 4">
            <a:extLst>
              <a:ext uri="{FF2B5EF4-FFF2-40B4-BE49-F238E27FC236}">
                <a16:creationId xmlns:a16="http://schemas.microsoft.com/office/drawing/2014/main" id="{D8CD253E-44A9-55D7-A654-F6443F0B2E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58B364-B552-10EE-7F43-A03A5C9D8198}"/>
              </a:ext>
            </a:extLst>
          </p:cNvPr>
          <p:cNvSpPr>
            <a:spLocks noGrp="1"/>
          </p:cNvSpPr>
          <p:nvPr>
            <p:ph type="sldNum" sz="quarter" idx="12"/>
          </p:nvPr>
        </p:nvSpPr>
        <p:spPr/>
        <p:txBody>
          <a:bodyPr/>
          <a:lstStyle/>
          <a:p>
            <a:fld id="{A1B706ED-289D-A24C-A541-EEEBADD5C958}" type="slidenum">
              <a:rPr lang="en-US" smtClean="0"/>
              <a:t>‹#›</a:t>
            </a:fld>
            <a:endParaRPr lang="en-US"/>
          </a:p>
        </p:txBody>
      </p:sp>
    </p:spTree>
    <p:extLst>
      <p:ext uri="{BB962C8B-B14F-4D97-AF65-F5344CB8AC3E}">
        <p14:creationId xmlns:p14="http://schemas.microsoft.com/office/powerpoint/2010/main" val="2032576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71DE53-CE55-FFD5-2E85-23947AA2F6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8E1092-72C5-7150-67FE-D98787BCB7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7CE3FD-0139-5379-D8C4-CCB537526E7F}"/>
              </a:ext>
            </a:extLst>
          </p:cNvPr>
          <p:cNvSpPr>
            <a:spLocks noGrp="1"/>
          </p:cNvSpPr>
          <p:nvPr>
            <p:ph type="dt" sz="half" idx="10"/>
          </p:nvPr>
        </p:nvSpPr>
        <p:spPr/>
        <p:txBody>
          <a:bodyPr/>
          <a:lstStyle/>
          <a:p>
            <a:fld id="{5A7C87A5-A866-E14A-9B09-AB39B1D8FC3C}" type="datetimeFigureOut">
              <a:rPr lang="en-US" smtClean="0"/>
              <a:t>9/21/25</a:t>
            </a:fld>
            <a:endParaRPr lang="en-US"/>
          </a:p>
        </p:txBody>
      </p:sp>
      <p:sp>
        <p:nvSpPr>
          <p:cNvPr id="5" name="Footer Placeholder 4">
            <a:extLst>
              <a:ext uri="{FF2B5EF4-FFF2-40B4-BE49-F238E27FC236}">
                <a16:creationId xmlns:a16="http://schemas.microsoft.com/office/drawing/2014/main" id="{90E7687F-FBFC-D91B-6F40-964C17CDD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60D2CA-7016-ACF5-9AC2-5CEFEB89AF0B}"/>
              </a:ext>
            </a:extLst>
          </p:cNvPr>
          <p:cNvSpPr>
            <a:spLocks noGrp="1"/>
          </p:cNvSpPr>
          <p:nvPr>
            <p:ph type="sldNum" sz="quarter" idx="12"/>
          </p:nvPr>
        </p:nvSpPr>
        <p:spPr/>
        <p:txBody>
          <a:bodyPr/>
          <a:lstStyle/>
          <a:p>
            <a:fld id="{A1B706ED-289D-A24C-A541-EEEBADD5C958}" type="slidenum">
              <a:rPr lang="en-US" smtClean="0"/>
              <a:t>‹#›</a:t>
            </a:fld>
            <a:endParaRPr lang="en-US"/>
          </a:p>
        </p:txBody>
      </p:sp>
    </p:spTree>
    <p:extLst>
      <p:ext uri="{BB962C8B-B14F-4D97-AF65-F5344CB8AC3E}">
        <p14:creationId xmlns:p14="http://schemas.microsoft.com/office/powerpoint/2010/main" val="910866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66FDC-1F4D-D352-50BB-05FED5CAB4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5B8766-064A-F685-5E59-4103B9B2A2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53D82-59D0-EBAF-1CA8-9A88F60C813D}"/>
              </a:ext>
            </a:extLst>
          </p:cNvPr>
          <p:cNvSpPr>
            <a:spLocks noGrp="1"/>
          </p:cNvSpPr>
          <p:nvPr>
            <p:ph type="dt" sz="half" idx="10"/>
          </p:nvPr>
        </p:nvSpPr>
        <p:spPr/>
        <p:txBody>
          <a:bodyPr/>
          <a:lstStyle/>
          <a:p>
            <a:fld id="{5A7C87A5-A866-E14A-9B09-AB39B1D8FC3C}" type="datetimeFigureOut">
              <a:rPr lang="en-US" smtClean="0"/>
              <a:t>9/21/25</a:t>
            </a:fld>
            <a:endParaRPr lang="en-US"/>
          </a:p>
        </p:txBody>
      </p:sp>
      <p:sp>
        <p:nvSpPr>
          <p:cNvPr id="5" name="Footer Placeholder 4">
            <a:extLst>
              <a:ext uri="{FF2B5EF4-FFF2-40B4-BE49-F238E27FC236}">
                <a16:creationId xmlns:a16="http://schemas.microsoft.com/office/drawing/2014/main" id="{E2B58E84-F23E-02EF-78C9-8D135E365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9BFCB5-75FC-6D7E-5182-253F30EF6AAF}"/>
              </a:ext>
            </a:extLst>
          </p:cNvPr>
          <p:cNvSpPr>
            <a:spLocks noGrp="1"/>
          </p:cNvSpPr>
          <p:nvPr>
            <p:ph type="sldNum" sz="quarter" idx="12"/>
          </p:nvPr>
        </p:nvSpPr>
        <p:spPr/>
        <p:txBody>
          <a:bodyPr/>
          <a:lstStyle/>
          <a:p>
            <a:fld id="{A1B706ED-289D-A24C-A541-EEEBADD5C958}" type="slidenum">
              <a:rPr lang="en-US" smtClean="0"/>
              <a:t>‹#›</a:t>
            </a:fld>
            <a:endParaRPr lang="en-US"/>
          </a:p>
        </p:txBody>
      </p:sp>
    </p:spTree>
    <p:extLst>
      <p:ext uri="{BB962C8B-B14F-4D97-AF65-F5344CB8AC3E}">
        <p14:creationId xmlns:p14="http://schemas.microsoft.com/office/powerpoint/2010/main" val="3346902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593A2-2577-402D-03FB-67D1064D69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887E1A-913E-EA5D-3E6C-C5528EB500A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067CA0-6D24-2EE6-A1B7-BCA442E70A7B}"/>
              </a:ext>
            </a:extLst>
          </p:cNvPr>
          <p:cNvSpPr>
            <a:spLocks noGrp="1"/>
          </p:cNvSpPr>
          <p:nvPr>
            <p:ph type="dt" sz="half" idx="10"/>
          </p:nvPr>
        </p:nvSpPr>
        <p:spPr/>
        <p:txBody>
          <a:bodyPr/>
          <a:lstStyle/>
          <a:p>
            <a:fld id="{5A7C87A5-A866-E14A-9B09-AB39B1D8FC3C}" type="datetimeFigureOut">
              <a:rPr lang="en-US" smtClean="0"/>
              <a:t>9/21/25</a:t>
            </a:fld>
            <a:endParaRPr lang="en-US"/>
          </a:p>
        </p:txBody>
      </p:sp>
      <p:sp>
        <p:nvSpPr>
          <p:cNvPr id="5" name="Footer Placeholder 4">
            <a:extLst>
              <a:ext uri="{FF2B5EF4-FFF2-40B4-BE49-F238E27FC236}">
                <a16:creationId xmlns:a16="http://schemas.microsoft.com/office/drawing/2014/main" id="{86A9B03F-314B-FE37-3481-3CE9FADFE1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3B9E1F-77B7-9106-65D9-A9A1C631A83D}"/>
              </a:ext>
            </a:extLst>
          </p:cNvPr>
          <p:cNvSpPr>
            <a:spLocks noGrp="1"/>
          </p:cNvSpPr>
          <p:nvPr>
            <p:ph type="sldNum" sz="quarter" idx="12"/>
          </p:nvPr>
        </p:nvSpPr>
        <p:spPr/>
        <p:txBody>
          <a:bodyPr/>
          <a:lstStyle/>
          <a:p>
            <a:fld id="{A1B706ED-289D-A24C-A541-EEEBADD5C958}" type="slidenum">
              <a:rPr lang="en-US" smtClean="0"/>
              <a:t>‹#›</a:t>
            </a:fld>
            <a:endParaRPr lang="en-US"/>
          </a:p>
        </p:txBody>
      </p:sp>
    </p:spTree>
    <p:extLst>
      <p:ext uri="{BB962C8B-B14F-4D97-AF65-F5344CB8AC3E}">
        <p14:creationId xmlns:p14="http://schemas.microsoft.com/office/powerpoint/2010/main" val="532600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F963D-CF47-B556-22A1-637C24722F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228360-065A-C191-5DE2-94C7B09180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7051A5-C520-D57D-65AF-BF87482306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C36C41-0F6F-E42B-0E5C-8841311235D9}"/>
              </a:ext>
            </a:extLst>
          </p:cNvPr>
          <p:cNvSpPr>
            <a:spLocks noGrp="1"/>
          </p:cNvSpPr>
          <p:nvPr>
            <p:ph type="dt" sz="half" idx="10"/>
          </p:nvPr>
        </p:nvSpPr>
        <p:spPr/>
        <p:txBody>
          <a:bodyPr/>
          <a:lstStyle/>
          <a:p>
            <a:fld id="{5A7C87A5-A866-E14A-9B09-AB39B1D8FC3C}" type="datetimeFigureOut">
              <a:rPr lang="en-US" smtClean="0"/>
              <a:t>9/21/25</a:t>
            </a:fld>
            <a:endParaRPr lang="en-US"/>
          </a:p>
        </p:txBody>
      </p:sp>
      <p:sp>
        <p:nvSpPr>
          <p:cNvPr id="6" name="Footer Placeholder 5">
            <a:extLst>
              <a:ext uri="{FF2B5EF4-FFF2-40B4-BE49-F238E27FC236}">
                <a16:creationId xmlns:a16="http://schemas.microsoft.com/office/drawing/2014/main" id="{A0FEB415-C2FE-8635-A03B-CE32445EE9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459E27-1779-A76E-662C-6951867F4730}"/>
              </a:ext>
            </a:extLst>
          </p:cNvPr>
          <p:cNvSpPr>
            <a:spLocks noGrp="1"/>
          </p:cNvSpPr>
          <p:nvPr>
            <p:ph type="sldNum" sz="quarter" idx="12"/>
          </p:nvPr>
        </p:nvSpPr>
        <p:spPr/>
        <p:txBody>
          <a:bodyPr/>
          <a:lstStyle/>
          <a:p>
            <a:fld id="{A1B706ED-289D-A24C-A541-EEEBADD5C958}" type="slidenum">
              <a:rPr lang="en-US" smtClean="0"/>
              <a:t>‹#›</a:t>
            </a:fld>
            <a:endParaRPr lang="en-US"/>
          </a:p>
        </p:txBody>
      </p:sp>
    </p:spTree>
    <p:extLst>
      <p:ext uri="{BB962C8B-B14F-4D97-AF65-F5344CB8AC3E}">
        <p14:creationId xmlns:p14="http://schemas.microsoft.com/office/powerpoint/2010/main" val="2741999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09B37-59B7-170A-8E44-411D9E8075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AB7E04-B882-6061-E719-2E1E6AC170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1BB4C5-6654-CCE7-912E-5FB6A41C24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DC40BE-D3EE-859E-9DFC-D2A45AC546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7AA292-D3AE-ACBD-E6D9-CA00840D37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E167B9-E613-B661-F836-EC04798DC4D2}"/>
              </a:ext>
            </a:extLst>
          </p:cNvPr>
          <p:cNvSpPr>
            <a:spLocks noGrp="1"/>
          </p:cNvSpPr>
          <p:nvPr>
            <p:ph type="dt" sz="half" idx="10"/>
          </p:nvPr>
        </p:nvSpPr>
        <p:spPr/>
        <p:txBody>
          <a:bodyPr/>
          <a:lstStyle/>
          <a:p>
            <a:fld id="{5A7C87A5-A866-E14A-9B09-AB39B1D8FC3C}" type="datetimeFigureOut">
              <a:rPr lang="en-US" smtClean="0"/>
              <a:t>9/21/25</a:t>
            </a:fld>
            <a:endParaRPr lang="en-US"/>
          </a:p>
        </p:txBody>
      </p:sp>
      <p:sp>
        <p:nvSpPr>
          <p:cNvPr id="8" name="Footer Placeholder 7">
            <a:extLst>
              <a:ext uri="{FF2B5EF4-FFF2-40B4-BE49-F238E27FC236}">
                <a16:creationId xmlns:a16="http://schemas.microsoft.com/office/drawing/2014/main" id="{1F7BFE37-2871-EFA5-8749-21F6B2B018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7058C9-8D06-6679-DF88-0A73A034988B}"/>
              </a:ext>
            </a:extLst>
          </p:cNvPr>
          <p:cNvSpPr>
            <a:spLocks noGrp="1"/>
          </p:cNvSpPr>
          <p:nvPr>
            <p:ph type="sldNum" sz="quarter" idx="12"/>
          </p:nvPr>
        </p:nvSpPr>
        <p:spPr/>
        <p:txBody>
          <a:bodyPr/>
          <a:lstStyle/>
          <a:p>
            <a:fld id="{A1B706ED-289D-A24C-A541-EEEBADD5C958}" type="slidenum">
              <a:rPr lang="en-US" smtClean="0"/>
              <a:t>‹#›</a:t>
            </a:fld>
            <a:endParaRPr lang="en-US"/>
          </a:p>
        </p:txBody>
      </p:sp>
    </p:spTree>
    <p:extLst>
      <p:ext uri="{BB962C8B-B14F-4D97-AF65-F5344CB8AC3E}">
        <p14:creationId xmlns:p14="http://schemas.microsoft.com/office/powerpoint/2010/main" val="2588289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98D20-3503-4838-BA93-6AA9D7BCB1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3CCC54-B0C9-2731-FBF0-1D386A056EDA}"/>
              </a:ext>
            </a:extLst>
          </p:cNvPr>
          <p:cNvSpPr>
            <a:spLocks noGrp="1"/>
          </p:cNvSpPr>
          <p:nvPr>
            <p:ph type="dt" sz="half" idx="10"/>
          </p:nvPr>
        </p:nvSpPr>
        <p:spPr/>
        <p:txBody>
          <a:bodyPr/>
          <a:lstStyle/>
          <a:p>
            <a:fld id="{5A7C87A5-A866-E14A-9B09-AB39B1D8FC3C}" type="datetimeFigureOut">
              <a:rPr lang="en-US" smtClean="0"/>
              <a:t>9/21/25</a:t>
            </a:fld>
            <a:endParaRPr lang="en-US"/>
          </a:p>
        </p:txBody>
      </p:sp>
      <p:sp>
        <p:nvSpPr>
          <p:cNvPr id="4" name="Footer Placeholder 3">
            <a:extLst>
              <a:ext uri="{FF2B5EF4-FFF2-40B4-BE49-F238E27FC236}">
                <a16:creationId xmlns:a16="http://schemas.microsoft.com/office/drawing/2014/main" id="{A6665640-90E1-1045-5942-372C0B9A2B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C2B16A-3820-81DF-5E32-8D3852E2E4C4}"/>
              </a:ext>
            </a:extLst>
          </p:cNvPr>
          <p:cNvSpPr>
            <a:spLocks noGrp="1"/>
          </p:cNvSpPr>
          <p:nvPr>
            <p:ph type="sldNum" sz="quarter" idx="12"/>
          </p:nvPr>
        </p:nvSpPr>
        <p:spPr/>
        <p:txBody>
          <a:bodyPr/>
          <a:lstStyle/>
          <a:p>
            <a:fld id="{A1B706ED-289D-A24C-A541-EEEBADD5C958}" type="slidenum">
              <a:rPr lang="en-US" smtClean="0"/>
              <a:t>‹#›</a:t>
            </a:fld>
            <a:endParaRPr lang="en-US"/>
          </a:p>
        </p:txBody>
      </p:sp>
    </p:spTree>
    <p:extLst>
      <p:ext uri="{BB962C8B-B14F-4D97-AF65-F5344CB8AC3E}">
        <p14:creationId xmlns:p14="http://schemas.microsoft.com/office/powerpoint/2010/main" val="1777548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096BB3-9FA7-0096-952F-8E43A746F9E8}"/>
              </a:ext>
            </a:extLst>
          </p:cNvPr>
          <p:cNvSpPr>
            <a:spLocks noGrp="1"/>
          </p:cNvSpPr>
          <p:nvPr>
            <p:ph type="dt" sz="half" idx="10"/>
          </p:nvPr>
        </p:nvSpPr>
        <p:spPr/>
        <p:txBody>
          <a:bodyPr/>
          <a:lstStyle/>
          <a:p>
            <a:fld id="{5A7C87A5-A866-E14A-9B09-AB39B1D8FC3C}" type="datetimeFigureOut">
              <a:rPr lang="en-US" smtClean="0"/>
              <a:t>9/21/25</a:t>
            </a:fld>
            <a:endParaRPr lang="en-US"/>
          </a:p>
        </p:txBody>
      </p:sp>
      <p:sp>
        <p:nvSpPr>
          <p:cNvPr id="3" name="Footer Placeholder 2">
            <a:extLst>
              <a:ext uri="{FF2B5EF4-FFF2-40B4-BE49-F238E27FC236}">
                <a16:creationId xmlns:a16="http://schemas.microsoft.com/office/drawing/2014/main" id="{355E5374-9206-90FE-9CF3-3CF192969F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A5B125-7789-A0C0-DA28-FB10B2A0B90A}"/>
              </a:ext>
            </a:extLst>
          </p:cNvPr>
          <p:cNvSpPr>
            <a:spLocks noGrp="1"/>
          </p:cNvSpPr>
          <p:nvPr>
            <p:ph type="sldNum" sz="quarter" idx="12"/>
          </p:nvPr>
        </p:nvSpPr>
        <p:spPr/>
        <p:txBody>
          <a:bodyPr/>
          <a:lstStyle/>
          <a:p>
            <a:fld id="{A1B706ED-289D-A24C-A541-EEEBADD5C958}" type="slidenum">
              <a:rPr lang="en-US" smtClean="0"/>
              <a:t>‹#›</a:t>
            </a:fld>
            <a:endParaRPr lang="en-US"/>
          </a:p>
        </p:txBody>
      </p:sp>
    </p:spTree>
    <p:extLst>
      <p:ext uri="{BB962C8B-B14F-4D97-AF65-F5344CB8AC3E}">
        <p14:creationId xmlns:p14="http://schemas.microsoft.com/office/powerpoint/2010/main" val="2024774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F557-4674-9FE7-A732-98111459AD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4DBFB8-6EDD-0F04-040A-4F52A424BD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7E4941-937E-B4EE-288F-5A2EA561A7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1695AB-7211-F8CA-A47C-3D0FFAD14F32}"/>
              </a:ext>
            </a:extLst>
          </p:cNvPr>
          <p:cNvSpPr>
            <a:spLocks noGrp="1"/>
          </p:cNvSpPr>
          <p:nvPr>
            <p:ph type="dt" sz="half" idx="10"/>
          </p:nvPr>
        </p:nvSpPr>
        <p:spPr/>
        <p:txBody>
          <a:bodyPr/>
          <a:lstStyle/>
          <a:p>
            <a:fld id="{5A7C87A5-A866-E14A-9B09-AB39B1D8FC3C}" type="datetimeFigureOut">
              <a:rPr lang="en-US" smtClean="0"/>
              <a:t>9/21/25</a:t>
            </a:fld>
            <a:endParaRPr lang="en-US"/>
          </a:p>
        </p:txBody>
      </p:sp>
      <p:sp>
        <p:nvSpPr>
          <p:cNvPr id="6" name="Footer Placeholder 5">
            <a:extLst>
              <a:ext uri="{FF2B5EF4-FFF2-40B4-BE49-F238E27FC236}">
                <a16:creationId xmlns:a16="http://schemas.microsoft.com/office/drawing/2014/main" id="{8FF228DC-CD93-0961-5F66-D481F4F42D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136417-20C4-B8A0-F463-224C4A8CD09F}"/>
              </a:ext>
            </a:extLst>
          </p:cNvPr>
          <p:cNvSpPr>
            <a:spLocks noGrp="1"/>
          </p:cNvSpPr>
          <p:nvPr>
            <p:ph type="sldNum" sz="quarter" idx="12"/>
          </p:nvPr>
        </p:nvSpPr>
        <p:spPr/>
        <p:txBody>
          <a:bodyPr/>
          <a:lstStyle/>
          <a:p>
            <a:fld id="{A1B706ED-289D-A24C-A541-EEEBADD5C958}" type="slidenum">
              <a:rPr lang="en-US" smtClean="0"/>
              <a:t>‹#›</a:t>
            </a:fld>
            <a:endParaRPr lang="en-US"/>
          </a:p>
        </p:txBody>
      </p:sp>
    </p:spTree>
    <p:extLst>
      <p:ext uri="{BB962C8B-B14F-4D97-AF65-F5344CB8AC3E}">
        <p14:creationId xmlns:p14="http://schemas.microsoft.com/office/powerpoint/2010/main" val="700608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8AF2B-C576-9AEB-D5FE-70A155FEEC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8455BD-F703-5252-EC09-395B21117A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A37448-5A98-E241-85CF-5214B9BDE1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6670AF-0B82-97B7-F703-3C1AC4B1D880}"/>
              </a:ext>
            </a:extLst>
          </p:cNvPr>
          <p:cNvSpPr>
            <a:spLocks noGrp="1"/>
          </p:cNvSpPr>
          <p:nvPr>
            <p:ph type="dt" sz="half" idx="10"/>
          </p:nvPr>
        </p:nvSpPr>
        <p:spPr/>
        <p:txBody>
          <a:bodyPr/>
          <a:lstStyle/>
          <a:p>
            <a:fld id="{5A7C87A5-A866-E14A-9B09-AB39B1D8FC3C}" type="datetimeFigureOut">
              <a:rPr lang="en-US" smtClean="0"/>
              <a:t>9/21/25</a:t>
            </a:fld>
            <a:endParaRPr lang="en-US"/>
          </a:p>
        </p:txBody>
      </p:sp>
      <p:sp>
        <p:nvSpPr>
          <p:cNvPr id="6" name="Footer Placeholder 5">
            <a:extLst>
              <a:ext uri="{FF2B5EF4-FFF2-40B4-BE49-F238E27FC236}">
                <a16:creationId xmlns:a16="http://schemas.microsoft.com/office/drawing/2014/main" id="{E6B6A2BD-1822-4E73-110B-0EE81C745C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B3BE8D-22C2-BC25-3CF5-1DAAA2997E08}"/>
              </a:ext>
            </a:extLst>
          </p:cNvPr>
          <p:cNvSpPr>
            <a:spLocks noGrp="1"/>
          </p:cNvSpPr>
          <p:nvPr>
            <p:ph type="sldNum" sz="quarter" idx="12"/>
          </p:nvPr>
        </p:nvSpPr>
        <p:spPr/>
        <p:txBody>
          <a:bodyPr/>
          <a:lstStyle/>
          <a:p>
            <a:fld id="{A1B706ED-289D-A24C-A541-EEEBADD5C958}" type="slidenum">
              <a:rPr lang="en-US" smtClean="0"/>
              <a:t>‹#›</a:t>
            </a:fld>
            <a:endParaRPr lang="en-US"/>
          </a:p>
        </p:txBody>
      </p:sp>
    </p:spTree>
    <p:extLst>
      <p:ext uri="{BB962C8B-B14F-4D97-AF65-F5344CB8AC3E}">
        <p14:creationId xmlns:p14="http://schemas.microsoft.com/office/powerpoint/2010/main" val="953960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026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7C84DB-A1DD-5AF3-3E2F-37471FA7A3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14527D-79C4-7B89-FE51-A468E26D0E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3FE79F-5D0F-A82A-8AAC-BF4D454BD9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A7C87A5-A866-E14A-9B09-AB39B1D8FC3C}" type="datetimeFigureOut">
              <a:rPr lang="en-US" smtClean="0"/>
              <a:t>9/21/25</a:t>
            </a:fld>
            <a:endParaRPr lang="en-US"/>
          </a:p>
        </p:txBody>
      </p:sp>
      <p:sp>
        <p:nvSpPr>
          <p:cNvPr id="5" name="Footer Placeholder 4">
            <a:extLst>
              <a:ext uri="{FF2B5EF4-FFF2-40B4-BE49-F238E27FC236}">
                <a16:creationId xmlns:a16="http://schemas.microsoft.com/office/drawing/2014/main" id="{9FFFB5A5-DB36-D31C-544E-29FEF23004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ED3111F-6AE5-7495-FAD7-D1F93E74DE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1B706ED-289D-A24C-A541-EEEBADD5C958}" type="slidenum">
              <a:rPr lang="en-US" smtClean="0"/>
              <a:t>‹#›</a:t>
            </a:fld>
            <a:endParaRPr lang="en-US"/>
          </a:p>
        </p:txBody>
      </p:sp>
    </p:spTree>
    <p:extLst>
      <p:ext uri="{BB962C8B-B14F-4D97-AF65-F5344CB8AC3E}">
        <p14:creationId xmlns:p14="http://schemas.microsoft.com/office/powerpoint/2010/main" val="2790033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doi.org/10.24251/hicss.2021.275"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idl.iscram.org/show.php?record=233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5A67-F1A9-6F46-BE06-23F2C6861F91}"/>
              </a:ext>
            </a:extLst>
          </p:cNvPr>
          <p:cNvSpPr>
            <a:spLocks noGrp="1"/>
          </p:cNvSpPr>
          <p:nvPr>
            <p:ph type="ctrTitle"/>
          </p:nvPr>
        </p:nvSpPr>
        <p:spPr>
          <a:xfrm>
            <a:off x="1524000" y="1494322"/>
            <a:ext cx="9144000" cy="2387600"/>
          </a:xfrm>
        </p:spPr>
        <p:txBody>
          <a:bodyPr anchor="ctr" anchorCtr="0">
            <a:noAutofit/>
          </a:bodyPr>
          <a:lstStyle/>
          <a:p>
            <a:r>
              <a:rPr lang="en-US" sz="4800" dirty="0"/>
              <a:t>“Inter-Inter-Coder” Analysis: </a:t>
            </a:r>
            <a:br>
              <a:rPr lang="en-US" sz="4800" dirty="0"/>
            </a:br>
            <a:r>
              <a:rPr lang="en-US" sz="3600" dirty="0"/>
              <a:t>A Multiset Approach</a:t>
            </a:r>
            <a:br>
              <a:rPr lang="en-US" sz="3600" dirty="0"/>
            </a:br>
            <a:r>
              <a:rPr lang="en-US" sz="3600" dirty="0"/>
              <a:t>for LLM Evaluation in Public Safety Analytics</a:t>
            </a:r>
          </a:p>
        </p:txBody>
      </p:sp>
      <p:sp>
        <p:nvSpPr>
          <p:cNvPr id="3" name="Subtitle 2">
            <a:extLst>
              <a:ext uri="{FF2B5EF4-FFF2-40B4-BE49-F238E27FC236}">
                <a16:creationId xmlns:a16="http://schemas.microsoft.com/office/drawing/2014/main" id="{1AEDAEBA-AF92-C418-493E-AC338A1D8E42}"/>
              </a:ext>
            </a:extLst>
          </p:cNvPr>
          <p:cNvSpPr>
            <a:spLocks noGrp="1"/>
          </p:cNvSpPr>
          <p:nvPr>
            <p:ph type="subTitle" idx="1"/>
          </p:nvPr>
        </p:nvSpPr>
        <p:spPr>
          <a:xfrm>
            <a:off x="1524000" y="4183547"/>
            <a:ext cx="9144000" cy="1655762"/>
          </a:xfrm>
        </p:spPr>
        <p:txBody>
          <a:bodyPr numCol="3" anchor="b" anchorCtr="0">
            <a:noAutofit/>
          </a:bodyPr>
          <a:lstStyle/>
          <a:p>
            <a:pPr>
              <a:lnSpc>
                <a:spcPct val="100000"/>
              </a:lnSpc>
              <a:spcBef>
                <a:spcPts val="0"/>
              </a:spcBef>
            </a:pPr>
            <a:r>
              <a:rPr lang="en-US" sz="1600" b="1" dirty="0"/>
              <a:t>Nathan J. Elrod, M.A, M.S.I.T</a:t>
            </a:r>
          </a:p>
          <a:p>
            <a:pPr>
              <a:lnSpc>
                <a:spcPct val="100000"/>
              </a:lnSpc>
              <a:spcBef>
                <a:spcPts val="0"/>
              </a:spcBef>
            </a:pPr>
            <a:r>
              <a:rPr lang="en-US" sz="1600" i="1" dirty="0"/>
              <a:t>College of Arts &amp; Sciences</a:t>
            </a:r>
          </a:p>
          <a:p>
            <a:pPr>
              <a:lnSpc>
                <a:spcPct val="100000"/>
              </a:lnSpc>
              <a:spcBef>
                <a:spcPts val="0"/>
              </a:spcBef>
            </a:pPr>
            <a:r>
              <a:rPr lang="en-US" sz="1600" dirty="0"/>
              <a:t>University of Cincinnati</a:t>
            </a:r>
          </a:p>
          <a:p>
            <a:pPr>
              <a:lnSpc>
                <a:spcPct val="100000"/>
              </a:lnSpc>
              <a:spcBef>
                <a:spcPts val="0"/>
              </a:spcBef>
            </a:pPr>
            <a:r>
              <a:rPr lang="en-US" sz="1600" u="sng" dirty="0" err="1"/>
              <a:t>elrodnj@ucmail.uc.edu</a:t>
            </a:r>
            <a:endParaRPr lang="en-US" sz="1600" u="sng" dirty="0"/>
          </a:p>
          <a:p>
            <a:pPr>
              <a:lnSpc>
                <a:spcPct val="100000"/>
              </a:lnSpc>
              <a:spcBef>
                <a:spcPts val="0"/>
              </a:spcBef>
            </a:pPr>
            <a:r>
              <a:rPr lang="en-US" sz="1600" dirty="0"/>
              <a:t>ORCID: 0000-0002-6949-3689</a:t>
            </a:r>
          </a:p>
          <a:p>
            <a:pPr>
              <a:lnSpc>
                <a:spcPct val="100000"/>
              </a:lnSpc>
              <a:spcBef>
                <a:spcPts val="0"/>
              </a:spcBef>
            </a:pPr>
            <a:endParaRPr lang="en-US" sz="1600" b="1" dirty="0"/>
          </a:p>
          <a:p>
            <a:pPr>
              <a:lnSpc>
                <a:spcPct val="100000"/>
              </a:lnSpc>
              <a:spcBef>
                <a:spcPts val="0"/>
              </a:spcBef>
            </a:pPr>
            <a:endParaRPr lang="en-US" sz="1600" b="1" dirty="0"/>
          </a:p>
          <a:p>
            <a:pPr>
              <a:lnSpc>
                <a:spcPct val="100000"/>
              </a:lnSpc>
              <a:spcBef>
                <a:spcPts val="0"/>
              </a:spcBef>
            </a:pPr>
            <a:r>
              <a:rPr lang="en-US" sz="1600" b="1" dirty="0"/>
              <a:t>Jess </a:t>
            </a:r>
            <a:r>
              <a:rPr lang="en-US" sz="1600" b="1" dirty="0" err="1"/>
              <a:t>Kropczynski</a:t>
            </a:r>
            <a:r>
              <a:rPr lang="en-US" sz="1600" b="1" dirty="0"/>
              <a:t>, PhD</a:t>
            </a:r>
          </a:p>
          <a:p>
            <a:pPr>
              <a:lnSpc>
                <a:spcPct val="100000"/>
              </a:lnSpc>
              <a:spcBef>
                <a:spcPts val="0"/>
              </a:spcBef>
            </a:pPr>
            <a:r>
              <a:rPr lang="en-US" sz="1600" i="1" dirty="0"/>
              <a:t>School of Information Technology</a:t>
            </a:r>
          </a:p>
          <a:p>
            <a:pPr>
              <a:lnSpc>
                <a:spcPct val="100000"/>
              </a:lnSpc>
              <a:spcBef>
                <a:spcPts val="0"/>
              </a:spcBef>
            </a:pPr>
            <a:r>
              <a:rPr lang="en-US" sz="1600" dirty="0"/>
              <a:t>University of Cincinnati</a:t>
            </a:r>
          </a:p>
          <a:p>
            <a:pPr>
              <a:lnSpc>
                <a:spcPct val="100000"/>
              </a:lnSpc>
              <a:spcBef>
                <a:spcPts val="0"/>
              </a:spcBef>
            </a:pPr>
            <a:r>
              <a:rPr lang="en-US" sz="1600" u="sng" dirty="0" err="1"/>
              <a:t>kropczjn@ucmail.uc.du</a:t>
            </a:r>
            <a:endParaRPr lang="en-US" sz="1600" u="sng" dirty="0"/>
          </a:p>
          <a:p>
            <a:pPr>
              <a:lnSpc>
                <a:spcPct val="100000"/>
              </a:lnSpc>
              <a:spcBef>
                <a:spcPts val="0"/>
              </a:spcBef>
            </a:pPr>
            <a:r>
              <a:rPr lang="en-US" sz="1600" dirty="0"/>
              <a:t>ORCID: 0000-0002-7458-6003</a:t>
            </a:r>
          </a:p>
          <a:p>
            <a:pPr>
              <a:lnSpc>
                <a:spcPct val="100000"/>
              </a:lnSpc>
              <a:spcBef>
                <a:spcPts val="0"/>
              </a:spcBef>
            </a:pPr>
            <a:endParaRPr lang="en-US" sz="1600" b="1" dirty="0"/>
          </a:p>
          <a:p>
            <a:pPr>
              <a:lnSpc>
                <a:spcPct val="100000"/>
              </a:lnSpc>
              <a:spcBef>
                <a:spcPts val="0"/>
              </a:spcBef>
            </a:pPr>
            <a:endParaRPr lang="en-US" sz="1600" b="1" dirty="0"/>
          </a:p>
          <a:p>
            <a:pPr>
              <a:lnSpc>
                <a:spcPct val="100000"/>
              </a:lnSpc>
              <a:spcBef>
                <a:spcPts val="0"/>
              </a:spcBef>
            </a:pPr>
            <a:r>
              <a:rPr lang="en-US" sz="1600" b="1" dirty="0"/>
              <a:t>Rob Grace, PhD</a:t>
            </a:r>
          </a:p>
          <a:p>
            <a:pPr>
              <a:lnSpc>
                <a:spcPct val="100000"/>
              </a:lnSpc>
              <a:spcBef>
                <a:spcPts val="0"/>
              </a:spcBef>
            </a:pPr>
            <a:r>
              <a:rPr lang="en-US" sz="1600" i="1" dirty="0"/>
              <a:t>School of Information Technology</a:t>
            </a:r>
          </a:p>
          <a:p>
            <a:pPr>
              <a:lnSpc>
                <a:spcPct val="100000"/>
              </a:lnSpc>
              <a:spcBef>
                <a:spcPts val="0"/>
              </a:spcBef>
            </a:pPr>
            <a:r>
              <a:rPr lang="en-US" sz="1600" dirty="0"/>
              <a:t>University of Cincinnati</a:t>
            </a:r>
          </a:p>
          <a:p>
            <a:pPr>
              <a:lnSpc>
                <a:spcPct val="100000"/>
              </a:lnSpc>
              <a:spcBef>
                <a:spcPts val="0"/>
              </a:spcBef>
            </a:pPr>
            <a:r>
              <a:rPr lang="en-US" sz="1600" u="sng" dirty="0" err="1"/>
              <a:t>gracewr@ucmail.uc.edu</a:t>
            </a:r>
            <a:endParaRPr lang="en-US" sz="1600" u="sng" dirty="0"/>
          </a:p>
          <a:p>
            <a:pPr>
              <a:lnSpc>
                <a:spcPct val="100000"/>
              </a:lnSpc>
              <a:spcBef>
                <a:spcPts val="0"/>
              </a:spcBef>
            </a:pPr>
            <a:r>
              <a:rPr lang="en-US" sz="1600" dirty="0"/>
              <a:t>ORCID: 0000-0001-6517-6806</a:t>
            </a:r>
          </a:p>
        </p:txBody>
      </p:sp>
    </p:spTree>
    <p:extLst>
      <p:ext uri="{BB962C8B-B14F-4D97-AF65-F5344CB8AC3E}">
        <p14:creationId xmlns:p14="http://schemas.microsoft.com/office/powerpoint/2010/main" val="2150516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D8F9E-EFEF-5693-3120-99A51130DC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9329AD-B3F1-75AE-699F-8FE0EAE522E2}"/>
              </a:ext>
            </a:extLst>
          </p:cNvPr>
          <p:cNvSpPr>
            <a:spLocks noGrp="1"/>
          </p:cNvSpPr>
          <p:nvPr>
            <p:ph type="title"/>
          </p:nvPr>
        </p:nvSpPr>
        <p:spPr/>
        <p:txBody>
          <a:bodyPr/>
          <a:lstStyle/>
          <a:p>
            <a:r>
              <a:rPr lang="en-US" dirty="0"/>
              <a:t>ORIENTING CONCEPTS</a:t>
            </a:r>
          </a:p>
        </p:txBody>
      </p:sp>
      <p:sp>
        <p:nvSpPr>
          <p:cNvPr id="3" name="Content Placeholder 2">
            <a:extLst>
              <a:ext uri="{FF2B5EF4-FFF2-40B4-BE49-F238E27FC236}">
                <a16:creationId xmlns:a16="http://schemas.microsoft.com/office/drawing/2014/main" id="{0BB44660-670E-B4BE-8CD3-39932E209BB6}"/>
              </a:ext>
            </a:extLst>
          </p:cNvPr>
          <p:cNvSpPr>
            <a:spLocks noGrp="1"/>
          </p:cNvSpPr>
          <p:nvPr>
            <p:ph idx="1"/>
          </p:nvPr>
        </p:nvSpPr>
        <p:spPr>
          <a:xfrm>
            <a:off x="1319460" y="1825625"/>
            <a:ext cx="10515600" cy="4351338"/>
          </a:xfrm>
        </p:spPr>
        <p:txBody>
          <a:bodyPr/>
          <a:lstStyle/>
          <a:p>
            <a:pPr marL="0" indent="0">
              <a:buNone/>
            </a:pPr>
            <a:r>
              <a:rPr lang="en-US" dirty="0"/>
              <a:t>3. Intercoder disagreement</a:t>
            </a:r>
          </a:p>
          <a:p>
            <a:pPr lvl="1"/>
            <a:r>
              <a:rPr lang="en-US" b="1" dirty="0"/>
              <a:t>adjudication</a:t>
            </a:r>
            <a:r>
              <a:rPr lang="en-US" dirty="0"/>
              <a:t> s</a:t>
            </a:r>
            <a:r>
              <a:rPr lang="en-US" b="1" dirty="0"/>
              <a:t>hould be avoided (</a:t>
            </a:r>
            <a:r>
              <a:rPr lang="en-US" b="1" dirty="0" err="1"/>
              <a:t>Krippendorff</a:t>
            </a:r>
            <a:r>
              <a:rPr lang="en-US" b="1" dirty="0"/>
              <a:t> 2019)</a:t>
            </a:r>
          </a:p>
          <a:p>
            <a:pPr lvl="1"/>
            <a:r>
              <a:rPr lang="en-US" dirty="0"/>
              <a:t>no averaging, no voting, consensus, etc.</a:t>
            </a:r>
          </a:p>
          <a:p>
            <a:pPr lvl="1"/>
            <a:r>
              <a:rPr lang="en-US" dirty="0"/>
              <a:t>Abandon coding project</a:t>
            </a:r>
          </a:p>
          <a:p>
            <a:pPr marL="457200" lvl="1" indent="0">
              <a:buNone/>
            </a:pPr>
            <a:r>
              <a:rPr lang="en-US" b="1" dirty="0"/>
              <a:t>		OR</a:t>
            </a:r>
            <a:endParaRPr lang="en-US" dirty="0"/>
          </a:p>
          <a:p>
            <a:pPr lvl="1"/>
            <a:r>
              <a:rPr lang="en-US" dirty="0"/>
              <a:t>analyze “multi-value coding” </a:t>
            </a:r>
          </a:p>
          <a:p>
            <a:pPr lvl="1"/>
            <a:r>
              <a:rPr lang="en-US" dirty="0"/>
              <a:t>(</a:t>
            </a:r>
            <a:r>
              <a:rPr lang="en-US" dirty="0" err="1"/>
              <a:t>Krippendorff</a:t>
            </a:r>
            <a:r>
              <a:rPr lang="en-US" dirty="0"/>
              <a:t> 2019 , </a:t>
            </a:r>
            <a:r>
              <a:rPr lang="en-US" dirty="0" err="1"/>
              <a:t>Krippendorff</a:t>
            </a:r>
            <a:r>
              <a:rPr lang="en-US" dirty="0"/>
              <a:t> &amp; Craggs 2016, …)</a:t>
            </a:r>
          </a:p>
          <a:p>
            <a:pPr lvl="1"/>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1582026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A1F6E-A356-3916-4A54-5336BE503A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4F0697-153A-BAB4-9F9D-C405330B56C9}"/>
              </a:ext>
            </a:extLst>
          </p:cNvPr>
          <p:cNvSpPr>
            <a:spLocks noGrp="1"/>
          </p:cNvSpPr>
          <p:nvPr>
            <p:ph type="title"/>
          </p:nvPr>
        </p:nvSpPr>
        <p:spPr>
          <a:xfrm>
            <a:off x="838200" y="2766218"/>
            <a:ext cx="10515600" cy="1325563"/>
          </a:xfrm>
        </p:spPr>
        <p:txBody>
          <a:bodyPr/>
          <a:lstStyle/>
          <a:p>
            <a:pPr algn="ctr"/>
            <a:r>
              <a:rPr lang="en-US" dirty="0"/>
              <a:t>RESEARCH QUESTIONS</a:t>
            </a:r>
          </a:p>
        </p:txBody>
      </p:sp>
    </p:spTree>
    <p:extLst>
      <p:ext uri="{BB962C8B-B14F-4D97-AF65-F5344CB8AC3E}">
        <p14:creationId xmlns:p14="http://schemas.microsoft.com/office/powerpoint/2010/main" val="4048045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F3C7B-97ED-24A1-AF10-4864CDB9E5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42EE3-3E99-F7DB-2ED2-56DE4235EF4E}"/>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491E0F8B-F384-78C7-F4BA-0BDB979880E8}"/>
              </a:ext>
            </a:extLst>
          </p:cNvPr>
          <p:cNvSpPr>
            <a:spLocks noGrp="1"/>
          </p:cNvSpPr>
          <p:nvPr>
            <p:ph idx="1"/>
          </p:nvPr>
        </p:nvSpPr>
        <p:spPr>
          <a:xfrm>
            <a:off x="1319460" y="1825625"/>
            <a:ext cx="10515600" cy="4351338"/>
          </a:xfrm>
        </p:spPr>
        <p:txBody>
          <a:bodyPr>
            <a:normAutofit/>
          </a:bodyPr>
          <a:lstStyle/>
          <a:p>
            <a:pPr marL="0" indent="0">
              <a:buNone/>
            </a:pPr>
            <a:r>
              <a:rPr lang="en-US" sz="2400" i="1" dirty="0"/>
              <a:t>RQ1: How internally consistent are LLM coders with respect to their multiset responses to COVID-19 mask-wearing sentiment (reliability)?</a:t>
            </a:r>
          </a:p>
          <a:p>
            <a:pPr marL="0" indent="0">
              <a:buNone/>
            </a:pPr>
            <a:endParaRPr lang="en-US" sz="2400" i="1" dirty="0"/>
          </a:p>
          <a:p>
            <a:pPr marL="0" indent="0">
              <a:buNone/>
            </a:pPr>
            <a:r>
              <a:rPr lang="en-US" sz="2400" i="1" dirty="0"/>
              <a:t>RQ2: How do LLM and human coders demonstrate agreement with respect to their multiset responses to these data (validity)?</a:t>
            </a:r>
          </a:p>
          <a:p>
            <a:pPr marL="0" indent="0">
              <a:buNone/>
            </a:pPr>
            <a:endParaRPr lang="en-US" sz="2400" i="1" dirty="0"/>
          </a:p>
          <a:p>
            <a:pPr marL="0" indent="0">
              <a:buNone/>
            </a:pPr>
            <a:r>
              <a:rPr lang="en-US" sz="2400" i="1" dirty="0"/>
              <a:t>RQ3: What are the implications of using ”inter-inter- coder” analysis methods of LLM coders in real-time public safety analytics tools?</a:t>
            </a:r>
          </a:p>
        </p:txBody>
      </p:sp>
    </p:spTree>
    <p:extLst>
      <p:ext uri="{BB962C8B-B14F-4D97-AF65-F5344CB8AC3E}">
        <p14:creationId xmlns:p14="http://schemas.microsoft.com/office/powerpoint/2010/main" val="3134127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CAE6D-27DA-73EC-148B-9D2B1B9D2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E08378-D872-18F3-AFDC-04EBB597FC6B}"/>
              </a:ext>
            </a:extLst>
          </p:cNvPr>
          <p:cNvSpPr>
            <a:spLocks noGrp="1"/>
          </p:cNvSpPr>
          <p:nvPr>
            <p:ph type="title"/>
          </p:nvPr>
        </p:nvSpPr>
        <p:spPr>
          <a:xfrm>
            <a:off x="838200" y="2766218"/>
            <a:ext cx="10515600" cy="1325563"/>
          </a:xfrm>
        </p:spPr>
        <p:txBody>
          <a:bodyPr/>
          <a:lstStyle/>
          <a:p>
            <a:pPr algn="ctr"/>
            <a:r>
              <a:rPr lang="en-US" dirty="0"/>
              <a:t>METHODOLOGY</a:t>
            </a:r>
          </a:p>
        </p:txBody>
      </p:sp>
    </p:spTree>
    <p:extLst>
      <p:ext uri="{BB962C8B-B14F-4D97-AF65-F5344CB8AC3E}">
        <p14:creationId xmlns:p14="http://schemas.microsoft.com/office/powerpoint/2010/main" val="64428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C4F5F-35C2-FBD6-9102-C8A247E7D48E}"/>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22662A0E-D12E-22F7-299F-FE25D1BB90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619" y="1917939"/>
            <a:ext cx="5636506" cy="32878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FD9B510-3C06-E1E0-3CDA-92FBA8C6AFF0}"/>
              </a:ext>
            </a:extLst>
          </p:cNvPr>
          <p:cNvPicPr>
            <a:picLocks noChangeAspect="1"/>
          </p:cNvPicPr>
          <p:nvPr/>
        </p:nvPicPr>
        <p:blipFill>
          <a:blip r:embed="rId4"/>
          <a:stretch>
            <a:fillRect/>
          </a:stretch>
        </p:blipFill>
        <p:spPr>
          <a:xfrm>
            <a:off x="8235325" y="2111257"/>
            <a:ext cx="1453724" cy="1468867"/>
          </a:xfrm>
          <a:prstGeom prst="rect">
            <a:avLst/>
          </a:prstGeom>
        </p:spPr>
      </p:pic>
      <p:pic>
        <p:nvPicPr>
          <p:cNvPr id="7" name="Picture 6">
            <a:extLst>
              <a:ext uri="{FF2B5EF4-FFF2-40B4-BE49-F238E27FC236}">
                <a16:creationId xmlns:a16="http://schemas.microsoft.com/office/drawing/2014/main" id="{1F9E43BE-0C6C-8A38-0B33-024124029EED}"/>
              </a:ext>
            </a:extLst>
          </p:cNvPr>
          <p:cNvPicPr>
            <a:picLocks noChangeAspect="1"/>
          </p:cNvPicPr>
          <p:nvPr/>
        </p:nvPicPr>
        <p:blipFill>
          <a:blip r:embed="rId5"/>
          <a:stretch>
            <a:fillRect/>
          </a:stretch>
        </p:blipFill>
        <p:spPr>
          <a:xfrm>
            <a:off x="1650079" y="1041461"/>
            <a:ext cx="4327936" cy="5077326"/>
          </a:xfrm>
          <a:prstGeom prst="rect">
            <a:avLst/>
          </a:prstGeom>
        </p:spPr>
      </p:pic>
    </p:spTree>
    <p:extLst>
      <p:ext uri="{BB962C8B-B14F-4D97-AF65-F5344CB8AC3E}">
        <p14:creationId xmlns:p14="http://schemas.microsoft.com/office/powerpoint/2010/main" val="956863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30AE7-7D02-FDA9-94FB-0FCF2FF894C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33E1AA-203E-D146-5F14-BF44283D3B6A}"/>
              </a:ext>
            </a:extLst>
          </p:cNvPr>
          <p:cNvSpPr>
            <a:spLocks noGrp="1"/>
          </p:cNvSpPr>
          <p:nvPr>
            <p:ph idx="1"/>
          </p:nvPr>
        </p:nvSpPr>
        <p:spPr>
          <a:xfrm>
            <a:off x="2682240" y="1825625"/>
            <a:ext cx="9152820" cy="4351338"/>
          </a:xfrm>
        </p:spPr>
        <p:txBody>
          <a:bodyPr>
            <a:normAutofit/>
          </a:bodyPr>
          <a:lstStyle/>
          <a:p>
            <a:pPr marL="628650" lvl="1" indent="-171450">
              <a:lnSpc>
                <a:spcPct val="100000"/>
              </a:lnSpc>
              <a:spcBef>
                <a:spcPts val="0"/>
              </a:spcBef>
              <a:defRPr/>
            </a:pPr>
            <a:endParaRPr lang="en-US" sz="2800" dirty="0"/>
          </a:p>
          <a:p>
            <a:r>
              <a:rPr lang="en-US" dirty="0"/>
              <a:t>NVIDIA A100 GPU 40Gb RAM</a:t>
            </a:r>
          </a:p>
          <a:p>
            <a:r>
              <a:rPr lang="en-US" dirty="0"/>
              <a:t>Linux Debian 12 OS</a:t>
            </a:r>
          </a:p>
          <a:p>
            <a:r>
              <a:rPr lang="en-US" dirty="0" err="1"/>
              <a:t>Ollama</a:t>
            </a:r>
            <a:r>
              <a:rPr lang="en-US" dirty="0"/>
              <a:t> server</a:t>
            </a:r>
          </a:p>
          <a:p>
            <a:r>
              <a:rPr lang="en-US" dirty="0" err="1"/>
              <a:t>Jupyter</a:t>
            </a:r>
            <a:r>
              <a:rPr lang="en-US" dirty="0"/>
              <a:t> notebook</a:t>
            </a:r>
          </a:p>
          <a:p>
            <a:r>
              <a:rPr lang="en-US" dirty="0"/>
              <a:t>Python 3.11</a:t>
            </a:r>
          </a:p>
        </p:txBody>
      </p:sp>
      <p:sp>
        <p:nvSpPr>
          <p:cNvPr id="4" name="Title 1">
            <a:extLst>
              <a:ext uri="{FF2B5EF4-FFF2-40B4-BE49-F238E27FC236}">
                <a16:creationId xmlns:a16="http://schemas.microsoft.com/office/drawing/2014/main" id="{016C4B8C-B0B2-4BE3-2987-65DB1653F9D7}"/>
              </a:ext>
            </a:extLst>
          </p:cNvPr>
          <p:cNvSpPr>
            <a:spLocks noGrp="1"/>
          </p:cNvSpPr>
          <p:nvPr>
            <p:ph type="title"/>
          </p:nvPr>
        </p:nvSpPr>
        <p:spPr>
          <a:xfrm>
            <a:off x="838200" y="365125"/>
            <a:ext cx="10515600" cy="1325563"/>
          </a:xfrm>
        </p:spPr>
        <p:txBody>
          <a:bodyPr/>
          <a:lstStyle/>
          <a:p>
            <a:r>
              <a:rPr lang="en-US" dirty="0"/>
              <a:t>METHODOLOGY</a:t>
            </a:r>
          </a:p>
        </p:txBody>
      </p:sp>
    </p:spTree>
    <p:extLst>
      <p:ext uri="{BB962C8B-B14F-4D97-AF65-F5344CB8AC3E}">
        <p14:creationId xmlns:p14="http://schemas.microsoft.com/office/powerpoint/2010/main" val="3075241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28AB5-C541-7D50-F227-4A37BB4AD10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65D843-D7AF-BCDC-F753-1C2EA78B3AE5}"/>
              </a:ext>
            </a:extLst>
          </p:cNvPr>
          <p:cNvSpPr>
            <a:spLocks noGrp="1"/>
          </p:cNvSpPr>
          <p:nvPr>
            <p:ph idx="1"/>
          </p:nvPr>
        </p:nvSpPr>
        <p:spPr>
          <a:xfrm>
            <a:off x="3981450" y="2174239"/>
            <a:ext cx="7853610" cy="4002723"/>
          </a:xfrm>
        </p:spPr>
        <p:txBody>
          <a:bodyPr>
            <a:normAutofit/>
          </a:bodyPr>
          <a:lstStyle/>
          <a:p>
            <a:pPr marL="628650" lvl="1" indent="-171450">
              <a:lnSpc>
                <a:spcPct val="100000"/>
              </a:lnSpc>
              <a:spcBef>
                <a:spcPts val="0"/>
              </a:spcBef>
              <a:defRPr/>
            </a:pPr>
            <a:endParaRPr lang="en-US" sz="2800" dirty="0"/>
          </a:p>
          <a:p>
            <a:pPr marL="628650" lvl="1" indent="-171450">
              <a:lnSpc>
                <a:spcPct val="100000"/>
              </a:lnSpc>
              <a:spcBef>
                <a:spcPts val="0"/>
              </a:spcBef>
              <a:defRPr/>
            </a:pPr>
            <a:r>
              <a:rPr lang="en-US" sz="2800" dirty="0"/>
              <a:t>llama3 70b</a:t>
            </a:r>
          </a:p>
          <a:p>
            <a:pPr marL="628650" lvl="1" indent="-171450">
              <a:lnSpc>
                <a:spcPct val="100000"/>
              </a:lnSpc>
              <a:spcBef>
                <a:spcPts val="0"/>
              </a:spcBef>
              <a:defRPr/>
            </a:pPr>
            <a:r>
              <a:rPr lang="en-US" sz="2800" dirty="0"/>
              <a:t>phi3 14b</a:t>
            </a:r>
          </a:p>
          <a:p>
            <a:pPr marL="628650" lvl="1" indent="-171450">
              <a:lnSpc>
                <a:spcPct val="100000"/>
              </a:lnSpc>
              <a:spcBef>
                <a:spcPts val="0"/>
              </a:spcBef>
              <a:defRPr/>
            </a:pPr>
            <a:r>
              <a:rPr lang="en-US" sz="2800" dirty="0"/>
              <a:t>mistral 7b</a:t>
            </a:r>
          </a:p>
          <a:p>
            <a:pPr marL="628650" lvl="1" indent="-171450">
              <a:lnSpc>
                <a:spcPct val="100000"/>
              </a:lnSpc>
              <a:spcBef>
                <a:spcPts val="0"/>
              </a:spcBef>
              <a:defRPr/>
            </a:pPr>
            <a:r>
              <a:rPr lang="en-US" sz="2800" dirty="0"/>
              <a:t>gemma2 27b</a:t>
            </a:r>
          </a:p>
        </p:txBody>
      </p:sp>
      <p:sp>
        <p:nvSpPr>
          <p:cNvPr id="4" name="Title 1">
            <a:extLst>
              <a:ext uri="{FF2B5EF4-FFF2-40B4-BE49-F238E27FC236}">
                <a16:creationId xmlns:a16="http://schemas.microsoft.com/office/drawing/2014/main" id="{C5194BAA-D520-C917-6867-1BBAC1D3FE22}"/>
              </a:ext>
            </a:extLst>
          </p:cNvPr>
          <p:cNvSpPr>
            <a:spLocks noGrp="1"/>
          </p:cNvSpPr>
          <p:nvPr>
            <p:ph type="title"/>
          </p:nvPr>
        </p:nvSpPr>
        <p:spPr>
          <a:xfrm>
            <a:off x="838200" y="365125"/>
            <a:ext cx="10515600" cy="1325563"/>
          </a:xfrm>
        </p:spPr>
        <p:txBody>
          <a:bodyPr/>
          <a:lstStyle/>
          <a:p>
            <a:r>
              <a:rPr lang="en-US" dirty="0"/>
              <a:t>METHODOLOGY</a:t>
            </a:r>
          </a:p>
        </p:txBody>
      </p:sp>
    </p:spTree>
    <p:extLst>
      <p:ext uri="{BB962C8B-B14F-4D97-AF65-F5344CB8AC3E}">
        <p14:creationId xmlns:p14="http://schemas.microsoft.com/office/powerpoint/2010/main" val="2850682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2F890-A221-B481-4440-0CC6AD70BC4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346CB4-6826-FCA7-E385-8DC93E12DED4}"/>
              </a:ext>
            </a:extLst>
          </p:cNvPr>
          <p:cNvSpPr>
            <a:spLocks noGrp="1"/>
          </p:cNvSpPr>
          <p:nvPr>
            <p:ph idx="1"/>
          </p:nvPr>
        </p:nvSpPr>
        <p:spPr>
          <a:xfrm>
            <a:off x="1319460" y="1825625"/>
            <a:ext cx="10515600" cy="4351338"/>
          </a:xfrm>
        </p:spPr>
        <p:txBody>
          <a:bodyPr>
            <a:normAutofit/>
          </a:bodyPr>
          <a:lstStyle/>
          <a:p>
            <a:pPr marL="171450" lvl="0" indent="-171450">
              <a:lnSpc>
                <a:spcPct val="100000"/>
              </a:lnSpc>
              <a:spcBef>
                <a:spcPts val="0"/>
              </a:spcBef>
              <a:defRPr/>
            </a:pPr>
            <a:r>
              <a:rPr lang="en-US" sz="3200" dirty="0"/>
              <a:t>Prompt Engineering</a:t>
            </a:r>
          </a:p>
          <a:p>
            <a:pPr marL="628650" lvl="1" indent="-171450">
              <a:lnSpc>
                <a:spcPct val="100000"/>
              </a:lnSpc>
              <a:spcBef>
                <a:spcPts val="0"/>
              </a:spcBef>
              <a:defRPr/>
            </a:pPr>
            <a:r>
              <a:rPr lang="en-US" dirty="0"/>
              <a:t>Avoid biasing the model</a:t>
            </a:r>
          </a:p>
          <a:p>
            <a:pPr marL="628650" lvl="1" indent="-171450">
              <a:lnSpc>
                <a:spcPct val="100000"/>
              </a:lnSpc>
              <a:spcBef>
                <a:spcPts val="0"/>
              </a:spcBef>
              <a:defRPr/>
            </a:pPr>
            <a:r>
              <a:rPr lang="en-US" dirty="0"/>
              <a:t>Kept iteration to a minimum </a:t>
            </a:r>
          </a:p>
          <a:p>
            <a:pPr marL="628650" lvl="1" indent="-171450">
              <a:lnSpc>
                <a:spcPct val="100000"/>
              </a:lnSpc>
              <a:spcBef>
                <a:spcPts val="0"/>
              </a:spcBef>
              <a:defRPr/>
            </a:pPr>
            <a:r>
              <a:rPr lang="en-US" dirty="0"/>
              <a:t>Tested on a “dummy” prompt to ensure formatting</a:t>
            </a:r>
          </a:p>
          <a:p>
            <a:pPr marL="628650" lvl="1" indent="-171450">
              <a:lnSpc>
                <a:spcPct val="100000"/>
              </a:lnSpc>
              <a:spcBef>
                <a:spcPts val="0"/>
              </a:spcBef>
              <a:defRPr/>
            </a:pPr>
            <a:endParaRPr lang="en-US" dirty="0"/>
          </a:p>
        </p:txBody>
      </p:sp>
      <p:sp>
        <p:nvSpPr>
          <p:cNvPr id="4" name="Title 1">
            <a:extLst>
              <a:ext uri="{FF2B5EF4-FFF2-40B4-BE49-F238E27FC236}">
                <a16:creationId xmlns:a16="http://schemas.microsoft.com/office/drawing/2014/main" id="{7AEF4D0F-3C44-A11E-9803-D9AA6F3B49A3}"/>
              </a:ext>
            </a:extLst>
          </p:cNvPr>
          <p:cNvSpPr>
            <a:spLocks noGrp="1"/>
          </p:cNvSpPr>
          <p:nvPr>
            <p:ph type="title"/>
          </p:nvPr>
        </p:nvSpPr>
        <p:spPr>
          <a:xfrm>
            <a:off x="838200" y="365125"/>
            <a:ext cx="10515600" cy="1325563"/>
          </a:xfrm>
        </p:spPr>
        <p:txBody>
          <a:bodyPr/>
          <a:lstStyle/>
          <a:p>
            <a:r>
              <a:rPr lang="en-US" dirty="0"/>
              <a:t>METHODOLOGY</a:t>
            </a:r>
          </a:p>
        </p:txBody>
      </p:sp>
    </p:spTree>
    <p:extLst>
      <p:ext uri="{BB962C8B-B14F-4D97-AF65-F5344CB8AC3E}">
        <p14:creationId xmlns:p14="http://schemas.microsoft.com/office/powerpoint/2010/main" val="3572869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0F68A-5C73-38B0-5781-3E5597AF46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A7B525-0581-9042-0F28-8958019F7A80}"/>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E93585BA-EDBB-E329-A35F-7387CFCB0FF1}"/>
              </a:ext>
            </a:extLst>
          </p:cNvPr>
          <p:cNvSpPr>
            <a:spLocks noGrp="1"/>
          </p:cNvSpPr>
          <p:nvPr>
            <p:ph idx="1"/>
          </p:nvPr>
        </p:nvSpPr>
        <p:spPr>
          <a:xfrm>
            <a:off x="1319460" y="1825625"/>
            <a:ext cx="10515600" cy="4351338"/>
          </a:xfrm>
        </p:spPr>
        <p:txBody>
          <a:bodyPr>
            <a:normAutofit/>
          </a:bodyPr>
          <a:lstStyle/>
          <a:p>
            <a:pPr marL="171450" lvl="0" indent="-171450">
              <a:lnSpc>
                <a:spcPct val="100000"/>
              </a:lnSpc>
              <a:spcBef>
                <a:spcPts val="0"/>
              </a:spcBef>
              <a:defRPr/>
            </a:pPr>
            <a:r>
              <a:rPr lang="en-US" sz="3200" dirty="0"/>
              <a:t>Prompt Engineering</a:t>
            </a:r>
          </a:p>
          <a:p>
            <a:pPr marL="628650" lvl="1" indent="-171450">
              <a:lnSpc>
                <a:spcPct val="100000"/>
              </a:lnSpc>
              <a:spcBef>
                <a:spcPts val="0"/>
              </a:spcBef>
              <a:defRPr/>
            </a:pPr>
            <a:r>
              <a:rPr lang="en-US" dirty="0"/>
              <a:t>Avoid biasing the model</a:t>
            </a:r>
          </a:p>
          <a:p>
            <a:pPr marL="628650" lvl="1" indent="-171450">
              <a:lnSpc>
                <a:spcPct val="100000"/>
              </a:lnSpc>
              <a:spcBef>
                <a:spcPts val="0"/>
              </a:spcBef>
              <a:defRPr/>
            </a:pPr>
            <a:r>
              <a:rPr lang="en-US" dirty="0"/>
              <a:t>Kept iteration to a minimum </a:t>
            </a:r>
          </a:p>
          <a:p>
            <a:pPr marL="628650" lvl="1" indent="-171450">
              <a:lnSpc>
                <a:spcPct val="100000"/>
              </a:lnSpc>
              <a:spcBef>
                <a:spcPts val="0"/>
              </a:spcBef>
              <a:defRPr/>
            </a:pPr>
            <a:r>
              <a:rPr lang="en-US" dirty="0"/>
              <a:t>Tested on a “dummy” prompt to ensure formatting</a:t>
            </a:r>
          </a:p>
          <a:p>
            <a:pPr marL="628650" lvl="1" indent="-171450">
              <a:lnSpc>
                <a:spcPct val="100000"/>
              </a:lnSpc>
              <a:spcBef>
                <a:spcPts val="0"/>
              </a:spcBef>
              <a:defRPr/>
            </a:pPr>
            <a:endParaRPr lang="en-US" dirty="0"/>
          </a:p>
          <a:p>
            <a:pPr marL="171450" indent="-171450">
              <a:lnSpc>
                <a:spcPct val="100000"/>
              </a:lnSpc>
              <a:spcBef>
                <a:spcPts val="0"/>
              </a:spcBef>
              <a:defRPr/>
            </a:pPr>
            <a:r>
              <a:rPr lang="en-US" b="1" dirty="0"/>
              <a:t>Used same prompt for human coders</a:t>
            </a:r>
          </a:p>
          <a:p>
            <a:pPr marL="628650" lvl="1" indent="-171450">
              <a:lnSpc>
                <a:spcPct val="100000"/>
              </a:lnSpc>
              <a:spcBef>
                <a:spcPts val="0"/>
              </a:spcBef>
              <a:defRPr/>
            </a:pPr>
            <a:endParaRPr lang="en-US" dirty="0"/>
          </a:p>
        </p:txBody>
      </p:sp>
    </p:spTree>
    <p:extLst>
      <p:ext uri="{BB962C8B-B14F-4D97-AF65-F5344CB8AC3E}">
        <p14:creationId xmlns:p14="http://schemas.microsoft.com/office/powerpoint/2010/main" val="1239042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diagram of a flowchart&#10;&#10;AI-generated content may be incorrect.">
            <a:extLst>
              <a:ext uri="{FF2B5EF4-FFF2-40B4-BE49-F238E27FC236}">
                <a16:creationId xmlns:a16="http://schemas.microsoft.com/office/drawing/2014/main" id="{F27961E3-F3F9-20D8-7278-BD1434234A50}"/>
              </a:ext>
            </a:extLst>
          </p:cNvPr>
          <p:cNvPicPr>
            <a:picLocks noGrp="1" noChangeAspect="1"/>
          </p:cNvPicPr>
          <p:nvPr>
            <p:ph idx="1"/>
          </p:nvPr>
        </p:nvPicPr>
        <p:blipFill>
          <a:blip r:embed="rId3"/>
          <a:stretch>
            <a:fillRect/>
          </a:stretch>
        </p:blipFill>
        <p:spPr>
          <a:xfrm>
            <a:off x="819151" y="1375077"/>
            <a:ext cx="10637472" cy="4547520"/>
          </a:xfrm>
          <a:prstGeom prst="rect">
            <a:avLst/>
          </a:prstGeom>
        </p:spPr>
      </p:pic>
    </p:spTree>
    <p:extLst>
      <p:ext uri="{BB962C8B-B14F-4D97-AF65-F5344CB8AC3E}">
        <p14:creationId xmlns:p14="http://schemas.microsoft.com/office/powerpoint/2010/main" val="882325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146F4-7A50-B8B0-2531-AAB445574C59}"/>
              </a:ext>
            </a:extLst>
          </p:cNvPr>
          <p:cNvSpPr>
            <a:spLocks noGrp="1"/>
          </p:cNvSpPr>
          <p:nvPr>
            <p:ph type="title"/>
          </p:nvPr>
        </p:nvSpPr>
        <p:spPr/>
        <p:txBody>
          <a:bodyPr/>
          <a:lstStyle/>
          <a:p>
            <a:r>
              <a:rPr lang="en-US" dirty="0"/>
              <a:t>BACKGROUND</a:t>
            </a:r>
          </a:p>
        </p:txBody>
      </p:sp>
      <p:pic>
        <p:nvPicPr>
          <p:cNvPr id="4" name="Content Placeholder 3">
            <a:extLst>
              <a:ext uri="{FF2B5EF4-FFF2-40B4-BE49-F238E27FC236}">
                <a16:creationId xmlns:a16="http://schemas.microsoft.com/office/drawing/2014/main" id="{5C4F8FBB-AB53-C355-1F6D-51A4F4387CB7}"/>
              </a:ext>
            </a:extLst>
          </p:cNvPr>
          <p:cNvPicPr>
            <a:picLocks noGrp="1" noChangeAspect="1"/>
          </p:cNvPicPr>
          <p:nvPr>
            <p:ph idx="1"/>
          </p:nvPr>
        </p:nvPicPr>
        <p:blipFill>
          <a:blip r:embed="rId3"/>
          <a:srcRect t="5328" b="50838"/>
          <a:stretch>
            <a:fillRect/>
          </a:stretch>
        </p:blipFill>
        <p:spPr>
          <a:xfrm>
            <a:off x="1037062" y="3094462"/>
            <a:ext cx="6612673" cy="3763538"/>
          </a:xfrm>
          <a:prstGeom prst="rect">
            <a:avLst/>
          </a:prstGeom>
          <a:ln>
            <a:solidFill>
              <a:schemeClr val="tx1">
                <a:lumMod val="50000"/>
                <a:lumOff val="50000"/>
              </a:schemeClr>
            </a:solidFill>
          </a:ln>
          <a:effectLst>
            <a:outerShdw blurRad="50800" dist="38100" dir="13500000" algn="br" rotWithShape="0">
              <a:prstClr val="black">
                <a:alpha val="40000"/>
              </a:prstClr>
            </a:outerShdw>
          </a:effectLst>
        </p:spPr>
      </p:pic>
      <p:sp>
        <p:nvSpPr>
          <p:cNvPr id="5" name="Content Placeholder 5">
            <a:extLst>
              <a:ext uri="{FF2B5EF4-FFF2-40B4-BE49-F238E27FC236}">
                <a16:creationId xmlns:a16="http://schemas.microsoft.com/office/drawing/2014/main" id="{16F03CE5-9CA4-603E-1ACF-04258BC86BB1}"/>
              </a:ext>
            </a:extLst>
          </p:cNvPr>
          <p:cNvSpPr txBox="1">
            <a:spLocks/>
          </p:cNvSpPr>
          <p:nvPr/>
        </p:nvSpPr>
        <p:spPr>
          <a:xfrm>
            <a:off x="1683834" y="1825625"/>
            <a:ext cx="966996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Elrod, N.; Hall, H.; Mahajan, P.; Grace, R.; </a:t>
            </a:r>
            <a:r>
              <a:rPr lang="en-US" sz="1600" dirty="0" err="1"/>
              <a:t>Kropczynski</a:t>
            </a:r>
            <a:r>
              <a:rPr lang="en-US" sz="1600" dirty="0"/>
              <a:t>, J. (2021). </a:t>
            </a:r>
            <a:r>
              <a:rPr lang="en-US" sz="1600" i="1" dirty="0"/>
              <a:t>Data census of a geographically-bounded tweet set to enhance common operational picture tools</a:t>
            </a:r>
            <a:r>
              <a:rPr lang="en-US" sz="1600" dirty="0"/>
              <a:t>. Proceedings of the 54th Hawaii International Conference on System Sciences. pp. 2245-2254. </a:t>
            </a:r>
            <a:r>
              <a:rPr lang="en-US" sz="1600" dirty="0">
                <a:hlinkClick r:id="rId4"/>
              </a:rPr>
              <a:t>https://doi.org/10.24251/hicss.2021.275</a:t>
            </a:r>
            <a:r>
              <a:rPr lang="en-US" sz="1600" dirty="0"/>
              <a:t> </a:t>
            </a:r>
          </a:p>
          <a:p>
            <a:pPr marL="0" indent="0">
              <a:buNone/>
            </a:pPr>
            <a:endParaRPr lang="en-US" sz="1600" dirty="0"/>
          </a:p>
          <a:p>
            <a:endParaRPr lang="en-US" dirty="0"/>
          </a:p>
        </p:txBody>
      </p:sp>
      <p:pic>
        <p:nvPicPr>
          <p:cNvPr id="7" name="Picture 6">
            <a:extLst>
              <a:ext uri="{FF2B5EF4-FFF2-40B4-BE49-F238E27FC236}">
                <a16:creationId xmlns:a16="http://schemas.microsoft.com/office/drawing/2014/main" id="{46B2739B-F78A-3564-250D-64F823C0905A}"/>
              </a:ext>
            </a:extLst>
          </p:cNvPr>
          <p:cNvPicPr>
            <a:picLocks noChangeAspect="1"/>
          </p:cNvPicPr>
          <p:nvPr/>
        </p:nvPicPr>
        <p:blipFill>
          <a:blip r:embed="rId5"/>
          <a:stretch>
            <a:fillRect/>
          </a:stretch>
        </p:blipFill>
        <p:spPr>
          <a:xfrm>
            <a:off x="8556518" y="3094462"/>
            <a:ext cx="2598420" cy="2616096"/>
          </a:xfrm>
          <a:prstGeom prst="rect">
            <a:avLst/>
          </a:prstGeom>
        </p:spPr>
      </p:pic>
    </p:spTree>
    <p:extLst>
      <p:ext uri="{BB962C8B-B14F-4D97-AF65-F5344CB8AC3E}">
        <p14:creationId xmlns:p14="http://schemas.microsoft.com/office/powerpoint/2010/main" val="1989773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CD8E8-0467-69A2-266A-0063576636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7E564-B3CB-9D63-7DC6-D73CFB6AF2EC}"/>
              </a:ext>
            </a:extLst>
          </p:cNvPr>
          <p:cNvSpPr>
            <a:spLocks noGrp="1"/>
          </p:cNvSpPr>
          <p:nvPr>
            <p:ph type="title"/>
          </p:nvPr>
        </p:nvSpPr>
        <p:spPr>
          <a:xfrm>
            <a:off x="838200" y="386390"/>
            <a:ext cx="10515600" cy="1325563"/>
          </a:xfrm>
        </p:spPr>
        <p:txBody>
          <a:bodyPr/>
          <a:lstStyle/>
          <a:p>
            <a:r>
              <a:rPr lang="en-US" dirty="0"/>
              <a:t>METHODOLOGY</a:t>
            </a:r>
          </a:p>
        </p:txBody>
      </p:sp>
      <p:sp>
        <p:nvSpPr>
          <p:cNvPr id="3" name="Content Placeholder 2">
            <a:extLst>
              <a:ext uri="{FF2B5EF4-FFF2-40B4-BE49-F238E27FC236}">
                <a16:creationId xmlns:a16="http://schemas.microsoft.com/office/drawing/2014/main" id="{250667DC-3A41-CCFD-9F1E-5AFD7202E2D7}"/>
              </a:ext>
            </a:extLst>
          </p:cNvPr>
          <p:cNvSpPr>
            <a:spLocks noGrp="1"/>
          </p:cNvSpPr>
          <p:nvPr>
            <p:ph idx="1"/>
          </p:nvPr>
        </p:nvSpPr>
        <p:spPr>
          <a:xfrm>
            <a:off x="402336" y="1825625"/>
            <a:ext cx="11432724" cy="4351338"/>
          </a:xfrm>
        </p:spPr>
        <p:txBody>
          <a:bodyPr>
            <a:normAutofit/>
          </a:bodyPr>
          <a:lstStyle/>
          <a:p>
            <a:pPr marL="0" indent="0">
              <a:buNone/>
            </a:pPr>
            <a:endParaRPr lang="en-US" sz="3200" dirty="0"/>
          </a:p>
          <a:p>
            <a:pPr marL="0" indent="0">
              <a:buNone/>
            </a:pPr>
            <a:endParaRPr lang="en-US" sz="3200" dirty="0"/>
          </a:p>
          <a:p>
            <a:pPr marL="0" indent="0">
              <a:buNone/>
            </a:pPr>
            <a:endParaRPr lang="en-US" sz="3200" dirty="0"/>
          </a:p>
          <a:p>
            <a:pPr marL="0" indent="0" algn="ctr">
              <a:buNone/>
            </a:pPr>
            <a:r>
              <a:rPr lang="en-US" sz="4000" dirty="0"/>
              <a:t>Reliability/Consistency</a:t>
            </a:r>
          </a:p>
        </p:txBody>
      </p:sp>
    </p:spTree>
    <p:extLst>
      <p:ext uri="{BB962C8B-B14F-4D97-AF65-F5344CB8AC3E}">
        <p14:creationId xmlns:p14="http://schemas.microsoft.com/office/powerpoint/2010/main" val="2074845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0D0F3-C99E-0386-C514-8BE23BB95DFC}"/>
            </a:ext>
          </a:extLst>
        </p:cNvPr>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AD47E1B-C8A6-D6A9-F8F2-A31026FDBCF4}"/>
              </a:ext>
            </a:extLst>
          </p:cNvPr>
          <p:cNvPicPr>
            <a:picLocks noGrp="1" noChangeAspect="1"/>
          </p:cNvPicPr>
          <p:nvPr>
            <p:ph idx="1"/>
          </p:nvPr>
        </p:nvPicPr>
        <p:blipFill>
          <a:blip r:embed="rId3"/>
          <a:stretch>
            <a:fillRect/>
          </a:stretch>
        </p:blipFill>
        <p:spPr>
          <a:xfrm>
            <a:off x="2049665" y="2296025"/>
            <a:ext cx="8092669" cy="2265949"/>
          </a:xfrm>
          <a:prstGeom prst="rect">
            <a:avLst/>
          </a:prstGeom>
        </p:spPr>
      </p:pic>
    </p:spTree>
    <p:extLst>
      <p:ext uri="{BB962C8B-B14F-4D97-AF65-F5344CB8AC3E}">
        <p14:creationId xmlns:p14="http://schemas.microsoft.com/office/powerpoint/2010/main" val="2934352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3A219-1181-BE2A-6BC2-3D20360B5A75}"/>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35B655A-DCE6-9F81-3827-03589197C1D8}"/>
              </a:ext>
            </a:extLst>
          </p:cNvPr>
          <p:cNvPicPr>
            <a:picLocks noGrp="1" noChangeAspect="1"/>
          </p:cNvPicPr>
          <p:nvPr>
            <p:ph idx="1"/>
          </p:nvPr>
        </p:nvPicPr>
        <p:blipFill>
          <a:blip r:embed="rId3"/>
          <a:stretch>
            <a:fillRect/>
          </a:stretch>
        </p:blipFill>
        <p:spPr>
          <a:xfrm>
            <a:off x="1880937" y="2668006"/>
            <a:ext cx="8157585" cy="1753880"/>
          </a:xfrm>
          <a:prstGeom prst="rect">
            <a:avLst/>
          </a:prstGeom>
        </p:spPr>
      </p:pic>
    </p:spTree>
    <p:extLst>
      <p:ext uri="{BB962C8B-B14F-4D97-AF65-F5344CB8AC3E}">
        <p14:creationId xmlns:p14="http://schemas.microsoft.com/office/powerpoint/2010/main" val="214299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A801A-FE60-F176-B571-32DCEA9DA0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788ED0-A90D-7086-734B-FBAF53A5A7C9}"/>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5A8C2F6D-283B-E77E-E4B3-97D5020C7B00}"/>
              </a:ext>
            </a:extLst>
          </p:cNvPr>
          <p:cNvSpPr>
            <a:spLocks noGrp="1"/>
          </p:cNvSpPr>
          <p:nvPr>
            <p:ph idx="1"/>
          </p:nvPr>
        </p:nvSpPr>
        <p:spPr>
          <a:xfrm>
            <a:off x="365760" y="1825625"/>
            <a:ext cx="11469300" cy="4351338"/>
          </a:xfrm>
        </p:spPr>
        <p:txBody>
          <a:bodyPr/>
          <a:lstStyle/>
          <a:p>
            <a:pPr marL="0" indent="0" algn="ctr">
              <a:buNone/>
            </a:pPr>
            <a:endParaRPr lang="en-US" sz="3200" dirty="0"/>
          </a:p>
          <a:p>
            <a:pPr marL="0" indent="0" algn="ctr">
              <a:buNone/>
            </a:pPr>
            <a:endParaRPr lang="en-US" sz="3200" dirty="0"/>
          </a:p>
          <a:p>
            <a:pPr marL="0" indent="0" algn="ctr">
              <a:buNone/>
            </a:pPr>
            <a:endParaRPr lang="en-US" sz="3200" dirty="0"/>
          </a:p>
          <a:p>
            <a:pPr marL="0" indent="0" algn="ctr">
              <a:buNone/>
            </a:pPr>
            <a:r>
              <a:rPr lang="en-US" sz="4000" dirty="0"/>
              <a:t>Validity</a:t>
            </a:r>
          </a:p>
          <a:p>
            <a:endParaRPr lang="en-US" dirty="0"/>
          </a:p>
          <a:p>
            <a:pPr lvl="1"/>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3259924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8D507-E491-F867-AEB6-2FA262D540D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09A4B80-51DD-1BF6-E984-04C7DF92D29C}"/>
              </a:ext>
            </a:extLst>
          </p:cNvPr>
          <p:cNvPicPr>
            <a:picLocks noChangeAspect="1"/>
          </p:cNvPicPr>
          <p:nvPr/>
        </p:nvPicPr>
        <p:blipFill>
          <a:blip r:embed="rId3"/>
          <a:stretch>
            <a:fillRect/>
          </a:stretch>
        </p:blipFill>
        <p:spPr>
          <a:xfrm>
            <a:off x="2021849" y="2637422"/>
            <a:ext cx="8514807" cy="1583155"/>
          </a:xfrm>
          <a:prstGeom prst="rect">
            <a:avLst/>
          </a:prstGeom>
        </p:spPr>
      </p:pic>
    </p:spTree>
    <p:extLst>
      <p:ext uri="{BB962C8B-B14F-4D97-AF65-F5344CB8AC3E}">
        <p14:creationId xmlns:p14="http://schemas.microsoft.com/office/powerpoint/2010/main" val="4190250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7BFFC-18F1-CA29-DEA0-87B5F098AA99}"/>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A29ECAF-8546-F006-83A1-545DC03B656F}"/>
              </a:ext>
            </a:extLst>
          </p:cNvPr>
          <p:cNvPicPr>
            <a:picLocks noGrp="1" noChangeAspect="1"/>
          </p:cNvPicPr>
          <p:nvPr>
            <p:ph idx="1"/>
          </p:nvPr>
        </p:nvPicPr>
        <p:blipFill>
          <a:blip r:embed="rId3"/>
          <a:stretch>
            <a:fillRect/>
          </a:stretch>
        </p:blipFill>
        <p:spPr>
          <a:xfrm>
            <a:off x="3005022" y="904378"/>
            <a:ext cx="6253278" cy="5096420"/>
          </a:xfrm>
          <a:prstGeom prst="rect">
            <a:avLst/>
          </a:prstGeom>
        </p:spPr>
      </p:pic>
    </p:spTree>
    <p:extLst>
      <p:ext uri="{BB962C8B-B14F-4D97-AF65-F5344CB8AC3E}">
        <p14:creationId xmlns:p14="http://schemas.microsoft.com/office/powerpoint/2010/main" val="1410697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3F240-6BA0-DFAE-E592-CA6E4432C7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863934-7010-1E60-F57A-5C9E63963B1A}"/>
              </a:ext>
            </a:extLst>
          </p:cNvPr>
          <p:cNvSpPr>
            <a:spLocks noGrp="1"/>
          </p:cNvSpPr>
          <p:nvPr>
            <p:ph type="title"/>
          </p:nvPr>
        </p:nvSpPr>
        <p:spPr>
          <a:xfrm>
            <a:off x="838200" y="2766218"/>
            <a:ext cx="10515600" cy="1325563"/>
          </a:xfrm>
        </p:spPr>
        <p:txBody>
          <a:bodyPr/>
          <a:lstStyle/>
          <a:p>
            <a:pPr algn="ctr"/>
            <a:r>
              <a:rPr lang="en-US" dirty="0"/>
              <a:t>RESULTS</a:t>
            </a:r>
          </a:p>
        </p:txBody>
      </p:sp>
    </p:spTree>
    <p:extLst>
      <p:ext uri="{BB962C8B-B14F-4D97-AF65-F5344CB8AC3E}">
        <p14:creationId xmlns:p14="http://schemas.microsoft.com/office/powerpoint/2010/main" val="2832946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89F87-F5F8-6CC1-5E5C-AEFC051A0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9936F-FF95-E64B-6871-0BFA97184BF7}"/>
              </a:ext>
            </a:extLst>
          </p:cNvPr>
          <p:cNvSpPr>
            <a:spLocks noGrp="1"/>
          </p:cNvSpPr>
          <p:nvPr>
            <p:ph type="title"/>
          </p:nvPr>
        </p:nvSpPr>
        <p:spPr/>
        <p:txBody>
          <a:bodyPr/>
          <a:lstStyle/>
          <a:p>
            <a:r>
              <a:rPr lang="en-US" dirty="0"/>
              <a:t>Entropies</a:t>
            </a:r>
          </a:p>
        </p:txBody>
      </p:sp>
      <p:sp>
        <p:nvSpPr>
          <p:cNvPr id="3" name="Content Placeholder 2">
            <a:extLst>
              <a:ext uri="{FF2B5EF4-FFF2-40B4-BE49-F238E27FC236}">
                <a16:creationId xmlns:a16="http://schemas.microsoft.com/office/drawing/2014/main" id="{0021AD47-7BBE-C6B5-D1DB-5738A16538AE}"/>
              </a:ext>
            </a:extLst>
          </p:cNvPr>
          <p:cNvSpPr>
            <a:spLocks noGrp="1"/>
          </p:cNvSpPr>
          <p:nvPr>
            <p:ph idx="1"/>
          </p:nvPr>
        </p:nvSpPr>
        <p:spPr>
          <a:xfrm>
            <a:off x="1319460" y="1825625"/>
            <a:ext cx="10515600" cy="4351338"/>
          </a:xfrm>
        </p:spPr>
        <p:txBody>
          <a:bodyPr/>
          <a:lstStyle/>
          <a:p>
            <a:pPr marL="0" indent="0">
              <a:buNone/>
            </a:pPr>
            <a:endParaRPr lang="en-US" dirty="0"/>
          </a:p>
          <a:p>
            <a:pPr lvl="1"/>
            <a:endParaRPr lang="en-US" dirty="0"/>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104CA469-3F58-7A0A-EFDA-3B76E955105C}"/>
              </a:ext>
            </a:extLst>
          </p:cNvPr>
          <p:cNvPicPr>
            <a:picLocks noChangeAspect="1"/>
          </p:cNvPicPr>
          <p:nvPr/>
        </p:nvPicPr>
        <p:blipFill>
          <a:blip r:embed="rId3"/>
          <a:stretch>
            <a:fillRect/>
          </a:stretch>
        </p:blipFill>
        <p:spPr>
          <a:xfrm>
            <a:off x="3405876" y="1193100"/>
            <a:ext cx="6761746" cy="4734530"/>
          </a:xfrm>
          <a:prstGeom prst="rect">
            <a:avLst/>
          </a:prstGeom>
        </p:spPr>
      </p:pic>
    </p:spTree>
    <p:extLst>
      <p:ext uri="{BB962C8B-B14F-4D97-AF65-F5344CB8AC3E}">
        <p14:creationId xmlns:p14="http://schemas.microsoft.com/office/powerpoint/2010/main" val="4134623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46B0B-102B-3653-33AE-CF52BC3693B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89A403C-21EA-B8F7-2F6C-8A20ABC8014A}"/>
                  </a:ext>
                </a:extLst>
              </p:cNvPr>
              <p:cNvSpPr>
                <a:spLocks noGrp="1"/>
              </p:cNvSpPr>
              <p:nvPr>
                <p:ph type="title"/>
              </p:nvPr>
            </p:nvSpPr>
            <p:spPr/>
            <p:txBody>
              <a:bodyPr/>
              <a:lstStyle/>
              <a:p>
                <a:r>
                  <a:rPr lang="en-US" dirty="0"/>
                  <a:t>Krippendorff’s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endParaRPr lang="en-US" dirty="0"/>
              </a:p>
            </p:txBody>
          </p:sp>
        </mc:Choice>
        <mc:Fallback xmlns="">
          <p:sp>
            <p:nvSpPr>
              <p:cNvPr id="2" name="Title 1">
                <a:extLst>
                  <a:ext uri="{FF2B5EF4-FFF2-40B4-BE49-F238E27FC236}">
                    <a16:creationId xmlns:a16="http://schemas.microsoft.com/office/drawing/2014/main" id="{589A403C-21EA-B8F7-2F6C-8A20ABC8014A}"/>
                  </a:ext>
                </a:extLst>
              </p:cNvPr>
              <p:cNvSpPr>
                <a:spLocks noGrp="1" noRot="1" noChangeAspect="1" noMove="1" noResize="1" noEditPoints="1" noAdjustHandles="1" noChangeArrowheads="1" noChangeShapeType="1" noTextEdit="1"/>
              </p:cNvSpPr>
              <p:nvPr>
                <p:ph type="title"/>
              </p:nvPr>
            </p:nvSpPr>
            <p:spPr>
              <a:blipFill>
                <a:blip r:embed="rId3"/>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7E451B41-2394-6BA7-F38C-336A2199F57E}"/>
              </a:ext>
            </a:extLst>
          </p:cNvPr>
          <p:cNvSpPr>
            <a:spLocks noGrp="1"/>
          </p:cNvSpPr>
          <p:nvPr>
            <p:ph idx="1"/>
          </p:nvPr>
        </p:nvSpPr>
        <p:spPr>
          <a:xfrm>
            <a:off x="1319460" y="1825625"/>
            <a:ext cx="10515600" cy="4351338"/>
          </a:xfrm>
        </p:spPr>
        <p:txBody>
          <a:bodyPr/>
          <a:lstStyle/>
          <a:p>
            <a:pPr marL="0" indent="0">
              <a:buNone/>
            </a:pPr>
            <a:endParaRPr lang="en-US" dirty="0"/>
          </a:p>
          <a:p>
            <a:pPr lvl="1"/>
            <a:endParaRPr lang="en-US" dirty="0"/>
          </a:p>
          <a:p>
            <a:pPr marL="514350" indent="-514350">
              <a:buFont typeface="+mj-lt"/>
              <a:buAutoNum type="arabicPeriod"/>
            </a:pPr>
            <a:endParaRPr lang="en-US" dirty="0"/>
          </a:p>
        </p:txBody>
      </p:sp>
      <p:pic>
        <p:nvPicPr>
          <p:cNvPr id="5" name="Picture 4">
            <a:extLst>
              <a:ext uri="{FF2B5EF4-FFF2-40B4-BE49-F238E27FC236}">
                <a16:creationId xmlns:a16="http://schemas.microsoft.com/office/drawing/2014/main" id="{BE7A1942-1438-1DE9-A12C-358A06932145}"/>
              </a:ext>
            </a:extLst>
          </p:cNvPr>
          <p:cNvPicPr>
            <a:picLocks noChangeAspect="1"/>
          </p:cNvPicPr>
          <p:nvPr/>
        </p:nvPicPr>
        <p:blipFill>
          <a:blip r:embed="rId4"/>
          <a:stretch>
            <a:fillRect/>
          </a:stretch>
        </p:blipFill>
        <p:spPr>
          <a:xfrm>
            <a:off x="2681033" y="2518877"/>
            <a:ext cx="7792453" cy="2498197"/>
          </a:xfrm>
          <a:prstGeom prst="rect">
            <a:avLst/>
          </a:prstGeom>
        </p:spPr>
      </p:pic>
    </p:spTree>
    <p:extLst>
      <p:ext uri="{BB962C8B-B14F-4D97-AF65-F5344CB8AC3E}">
        <p14:creationId xmlns:p14="http://schemas.microsoft.com/office/powerpoint/2010/main" val="4288563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8C263-0932-6A9D-4DA9-20A47C1744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81F145-A4BD-78C6-BC50-11329CA7F425}"/>
              </a:ext>
            </a:extLst>
          </p:cNvPr>
          <p:cNvSpPr>
            <a:spLocks noGrp="1"/>
          </p:cNvSpPr>
          <p:nvPr>
            <p:ph idx="1"/>
          </p:nvPr>
        </p:nvSpPr>
        <p:spPr>
          <a:xfrm>
            <a:off x="1319460" y="1825625"/>
            <a:ext cx="10515600" cy="4351338"/>
          </a:xfrm>
        </p:spPr>
        <p:txBody>
          <a:bodyPr/>
          <a:lstStyle/>
          <a:p>
            <a:pPr marL="0" indent="0">
              <a:buNone/>
            </a:pPr>
            <a:endParaRPr lang="en-US" dirty="0"/>
          </a:p>
          <a:p>
            <a:pPr lvl="1"/>
            <a:endParaRPr lang="en-US" dirty="0"/>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ABDCCEEB-5DF7-E9FC-F40B-C64BE32C17F2}"/>
              </a:ext>
            </a:extLst>
          </p:cNvPr>
          <p:cNvPicPr>
            <a:picLocks noChangeAspect="1"/>
          </p:cNvPicPr>
          <p:nvPr/>
        </p:nvPicPr>
        <p:blipFill>
          <a:blip r:embed="rId3"/>
          <a:stretch>
            <a:fillRect/>
          </a:stretch>
        </p:blipFill>
        <p:spPr>
          <a:xfrm>
            <a:off x="3391073" y="1588915"/>
            <a:ext cx="4718547" cy="4588048"/>
          </a:xfrm>
          <a:prstGeom prst="rect">
            <a:avLst/>
          </a:prstGeom>
        </p:spPr>
      </p:pic>
      <p:sp>
        <p:nvSpPr>
          <p:cNvPr id="2" name="Title 1">
            <a:extLst>
              <a:ext uri="{FF2B5EF4-FFF2-40B4-BE49-F238E27FC236}">
                <a16:creationId xmlns:a16="http://schemas.microsoft.com/office/drawing/2014/main" id="{5DC5FB51-409A-915B-B515-C6879BF14068}"/>
              </a:ext>
            </a:extLst>
          </p:cNvPr>
          <p:cNvSpPr>
            <a:spLocks noGrp="1"/>
          </p:cNvSpPr>
          <p:nvPr>
            <p:ph type="title"/>
          </p:nvPr>
        </p:nvSpPr>
        <p:spPr/>
        <p:txBody>
          <a:bodyPr/>
          <a:lstStyle/>
          <a:p>
            <a:r>
              <a:rPr lang="en-US" dirty="0" err="1"/>
              <a:t>Muliset</a:t>
            </a:r>
            <a:r>
              <a:rPr lang="en-US" dirty="0"/>
              <a:t> Dice-</a:t>
            </a:r>
            <a:r>
              <a:rPr lang="en-US" dirty="0" err="1"/>
              <a:t>Sørenson</a:t>
            </a:r>
            <a:endParaRPr lang="en-US" dirty="0"/>
          </a:p>
        </p:txBody>
      </p:sp>
    </p:spTree>
    <p:extLst>
      <p:ext uri="{BB962C8B-B14F-4D97-AF65-F5344CB8AC3E}">
        <p14:creationId xmlns:p14="http://schemas.microsoft.com/office/powerpoint/2010/main" val="3179147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8C25F-033C-1FD3-6124-C549FB0CCA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5FC171-2972-A48B-97D0-9E59D450758A}"/>
              </a:ext>
            </a:extLst>
          </p:cNvPr>
          <p:cNvSpPr>
            <a:spLocks noGrp="1"/>
          </p:cNvSpPr>
          <p:nvPr>
            <p:ph type="title"/>
          </p:nvPr>
        </p:nvSpPr>
        <p:spPr/>
        <p:txBody>
          <a:bodyPr/>
          <a:lstStyle/>
          <a:p>
            <a:r>
              <a:rPr lang="en-US" dirty="0"/>
              <a:t>BACKGROUND</a:t>
            </a:r>
          </a:p>
        </p:txBody>
      </p:sp>
      <p:pic>
        <p:nvPicPr>
          <p:cNvPr id="3" name="Picture 2">
            <a:extLst>
              <a:ext uri="{FF2B5EF4-FFF2-40B4-BE49-F238E27FC236}">
                <a16:creationId xmlns:a16="http://schemas.microsoft.com/office/drawing/2014/main" id="{C1B9E582-95A9-41C5-D639-9E9EA3F614B1}"/>
              </a:ext>
            </a:extLst>
          </p:cNvPr>
          <p:cNvPicPr>
            <a:picLocks noChangeAspect="1"/>
          </p:cNvPicPr>
          <p:nvPr/>
        </p:nvPicPr>
        <p:blipFill>
          <a:blip r:embed="rId3"/>
          <a:srcRect b="40213"/>
          <a:stretch>
            <a:fillRect/>
          </a:stretch>
        </p:blipFill>
        <p:spPr>
          <a:xfrm>
            <a:off x="1037062" y="3094461"/>
            <a:ext cx="6652276" cy="3763539"/>
          </a:xfrm>
          <a:prstGeom prst="rect">
            <a:avLst/>
          </a:prstGeom>
          <a:ln>
            <a:solidFill>
              <a:schemeClr val="tx1">
                <a:lumMod val="50000"/>
                <a:lumOff val="50000"/>
              </a:schemeClr>
            </a:solidFill>
          </a:ln>
          <a:effectLst>
            <a:outerShdw blurRad="50800" dist="38100" dir="13500000" algn="br" rotWithShape="0">
              <a:prstClr val="black">
                <a:alpha val="40000"/>
              </a:prstClr>
            </a:outerShdw>
          </a:effectLst>
        </p:spPr>
      </p:pic>
      <p:sp>
        <p:nvSpPr>
          <p:cNvPr id="10" name="Content Placeholder 5">
            <a:extLst>
              <a:ext uri="{FF2B5EF4-FFF2-40B4-BE49-F238E27FC236}">
                <a16:creationId xmlns:a16="http://schemas.microsoft.com/office/drawing/2014/main" id="{C2B24680-3C2F-CA35-BF37-CB031A82BE32}"/>
              </a:ext>
            </a:extLst>
          </p:cNvPr>
          <p:cNvSpPr txBox="1">
            <a:spLocks/>
          </p:cNvSpPr>
          <p:nvPr/>
        </p:nvSpPr>
        <p:spPr>
          <a:xfrm>
            <a:off x="1683834" y="1825625"/>
            <a:ext cx="966996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Elrod, N.; Mahajan, R.; Katragadda, M.; Halse, S.; </a:t>
            </a:r>
            <a:r>
              <a:rPr lang="en-US" sz="1600" dirty="0" err="1"/>
              <a:t>Kropczynski</a:t>
            </a:r>
            <a:r>
              <a:rPr lang="en-US" sz="1600" dirty="0"/>
              <a:t>, J. (2021). </a:t>
            </a:r>
            <a:r>
              <a:rPr lang="en-US" sz="1600" i="1" dirty="0"/>
              <a:t>An Exploration of Methods Using Social Media to Examine Local Attitudes Towards Mask-Wearing During a Pandemic</a:t>
            </a:r>
            <a:r>
              <a:rPr lang="en-US" sz="1600" dirty="0"/>
              <a:t>. (</a:t>
            </a:r>
            <a:r>
              <a:rPr lang="en-US" sz="1600" dirty="0" err="1"/>
              <a:t>WiP</a:t>
            </a:r>
            <a:r>
              <a:rPr lang="en-US" sz="1600" dirty="0"/>
              <a:t>) Disaster Public Health &amp; Healthcare Informatics in the Pandemic Proceedings of the 18th ISCRAM Conference. pp. 345-358. </a:t>
            </a:r>
            <a:r>
              <a:rPr lang="en-US" sz="1600" dirty="0">
                <a:hlinkClick r:id="rId4"/>
              </a:rPr>
              <a:t>https://idl.iscram.org/show.php?record=2338</a:t>
            </a:r>
            <a:r>
              <a:rPr lang="en-US" sz="1600" dirty="0"/>
              <a:t> </a:t>
            </a:r>
          </a:p>
        </p:txBody>
      </p:sp>
      <p:pic>
        <p:nvPicPr>
          <p:cNvPr id="13" name="Picture 12">
            <a:extLst>
              <a:ext uri="{FF2B5EF4-FFF2-40B4-BE49-F238E27FC236}">
                <a16:creationId xmlns:a16="http://schemas.microsoft.com/office/drawing/2014/main" id="{795CFFC2-932B-1104-6E18-3ABD03C65B9A}"/>
              </a:ext>
            </a:extLst>
          </p:cNvPr>
          <p:cNvPicPr>
            <a:picLocks noChangeAspect="1"/>
          </p:cNvPicPr>
          <p:nvPr/>
        </p:nvPicPr>
        <p:blipFill>
          <a:blip r:embed="rId5"/>
          <a:stretch>
            <a:fillRect/>
          </a:stretch>
        </p:blipFill>
        <p:spPr>
          <a:xfrm>
            <a:off x="8615680" y="3133069"/>
            <a:ext cx="2539258" cy="2556531"/>
          </a:xfrm>
          <a:prstGeom prst="rect">
            <a:avLst/>
          </a:prstGeom>
        </p:spPr>
      </p:pic>
    </p:spTree>
    <p:extLst>
      <p:ext uri="{BB962C8B-B14F-4D97-AF65-F5344CB8AC3E}">
        <p14:creationId xmlns:p14="http://schemas.microsoft.com/office/powerpoint/2010/main" val="25497737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1364D-2518-2F9A-EC4F-0C65EA648BD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4E47B7D-C7CE-95EF-8A8C-FFE9593762B8}"/>
              </a:ext>
            </a:extLst>
          </p:cNvPr>
          <p:cNvPicPr>
            <a:picLocks noChangeAspect="1"/>
          </p:cNvPicPr>
          <p:nvPr/>
        </p:nvPicPr>
        <p:blipFill>
          <a:blip r:embed="rId3"/>
          <a:stretch>
            <a:fillRect/>
          </a:stretch>
        </p:blipFill>
        <p:spPr>
          <a:xfrm>
            <a:off x="2800620" y="1369009"/>
            <a:ext cx="5990089" cy="4645375"/>
          </a:xfrm>
          <a:prstGeom prst="rect">
            <a:avLst/>
          </a:prstGeom>
        </p:spPr>
      </p:pic>
      <p:sp>
        <p:nvSpPr>
          <p:cNvPr id="2" name="Title 1">
            <a:extLst>
              <a:ext uri="{FF2B5EF4-FFF2-40B4-BE49-F238E27FC236}">
                <a16:creationId xmlns:a16="http://schemas.microsoft.com/office/drawing/2014/main" id="{37419657-A2F9-8CF1-B323-EE9A78F5D11C}"/>
              </a:ext>
            </a:extLst>
          </p:cNvPr>
          <p:cNvSpPr>
            <a:spLocks noGrp="1"/>
          </p:cNvSpPr>
          <p:nvPr>
            <p:ph type="title"/>
          </p:nvPr>
        </p:nvSpPr>
        <p:spPr/>
        <p:txBody>
          <a:bodyPr/>
          <a:lstStyle/>
          <a:p>
            <a:r>
              <a:rPr lang="en-US" dirty="0" err="1"/>
              <a:t>Muliset</a:t>
            </a:r>
            <a:r>
              <a:rPr lang="en-US" dirty="0"/>
              <a:t> Dice-</a:t>
            </a:r>
            <a:r>
              <a:rPr lang="en-US" dirty="0" err="1"/>
              <a:t>Sørenson</a:t>
            </a:r>
            <a:endParaRPr lang="en-US" dirty="0"/>
          </a:p>
        </p:txBody>
      </p:sp>
      <p:sp>
        <p:nvSpPr>
          <p:cNvPr id="3" name="Content Placeholder 2">
            <a:extLst>
              <a:ext uri="{FF2B5EF4-FFF2-40B4-BE49-F238E27FC236}">
                <a16:creationId xmlns:a16="http://schemas.microsoft.com/office/drawing/2014/main" id="{1C7AF9FE-0B74-4A9A-4888-A8CD32DB334E}"/>
              </a:ext>
            </a:extLst>
          </p:cNvPr>
          <p:cNvSpPr>
            <a:spLocks noGrp="1"/>
          </p:cNvSpPr>
          <p:nvPr>
            <p:ph idx="1"/>
          </p:nvPr>
        </p:nvSpPr>
        <p:spPr>
          <a:xfrm>
            <a:off x="1319460" y="1825625"/>
            <a:ext cx="10515600" cy="4351338"/>
          </a:xfrm>
        </p:spPr>
        <p:txBody>
          <a:bodyPr/>
          <a:lstStyle/>
          <a:p>
            <a:pPr marL="0" indent="0">
              <a:buNone/>
            </a:pPr>
            <a:endParaRPr lang="en-US" dirty="0"/>
          </a:p>
          <a:p>
            <a:pPr lvl="1"/>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2902848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AF898-0425-217C-44B9-AC78360BA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BA5DCA-E941-C721-B77A-D563A597AFF1}"/>
              </a:ext>
            </a:extLst>
          </p:cNvPr>
          <p:cNvSpPr>
            <a:spLocks noGrp="1"/>
          </p:cNvSpPr>
          <p:nvPr>
            <p:ph type="title"/>
          </p:nvPr>
        </p:nvSpPr>
        <p:spPr/>
        <p:txBody>
          <a:bodyPr/>
          <a:lstStyle/>
          <a:p>
            <a:r>
              <a:rPr lang="en-US" dirty="0" err="1"/>
              <a:t>Muliset</a:t>
            </a:r>
            <a:r>
              <a:rPr lang="en-US" dirty="0"/>
              <a:t> Dice-</a:t>
            </a:r>
            <a:r>
              <a:rPr lang="en-US" dirty="0" err="1"/>
              <a:t>Sørenson</a:t>
            </a:r>
            <a:endParaRPr lang="en-US" dirty="0"/>
          </a:p>
        </p:txBody>
      </p:sp>
      <p:sp>
        <p:nvSpPr>
          <p:cNvPr id="3" name="Content Placeholder 2">
            <a:extLst>
              <a:ext uri="{FF2B5EF4-FFF2-40B4-BE49-F238E27FC236}">
                <a16:creationId xmlns:a16="http://schemas.microsoft.com/office/drawing/2014/main" id="{4A9FC9BC-9E42-2EE6-2A5F-C51DFB69AD38}"/>
              </a:ext>
            </a:extLst>
          </p:cNvPr>
          <p:cNvSpPr>
            <a:spLocks noGrp="1"/>
          </p:cNvSpPr>
          <p:nvPr>
            <p:ph idx="1"/>
          </p:nvPr>
        </p:nvSpPr>
        <p:spPr>
          <a:xfrm>
            <a:off x="1319460" y="1825625"/>
            <a:ext cx="10515600" cy="4351338"/>
          </a:xfrm>
        </p:spPr>
        <p:txBody>
          <a:bodyPr/>
          <a:lstStyle/>
          <a:p>
            <a:pPr marL="0" indent="0">
              <a:buNone/>
            </a:pPr>
            <a:endParaRPr lang="en-US" dirty="0"/>
          </a:p>
          <a:p>
            <a:pPr lvl="1"/>
            <a:endParaRPr lang="en-US" dirty="0"/>
          </a:p>
          <a:p>
            <a:pPr marL="514350" indent="-514350">
              <a:buFont typeface="+mj-lt"/>
              <a:buAutoNum type="arabicPeriod"/>
            </a:pPr>
            <a:endParaRPr lang="en-US" dirty="0"/>
          </a:p>
        </p:txBody>
      </p:sp>
      <p:pic>
        <p:nvPicPr>
          <p:cNvPr id="7" name="Picture 6">
            <a:extLst>
              <a:ext uri="{FF2B5EF4-FFF2-40B4-BE49-F238E27FC236}">
                <a16:creationId xmlns:a16="http://schemas.microsoft.com/office/drawing/2014/main" id="{95A37650-6694-4C8B-6599-C7EB318FE91A}"/>
              </a:ext>
            </a:extLst>
          </p:cNvPr>
          <p:cNvPicPr>
            <a:picLocks noChangeAspect="1"/>
          </p:cNvPicPr>
          <p:nvPr/>
        </p:nvPicPr>
        <p:blipFill>
          <a:blip r:embed="rId3"/>
          <a:stretch>
            <a:fillRect/>
          </a:stretch>
        </p:blipFill>
        <p:spPr>
          <a:xfrm>
            <a:off x="1886065" y="2327905"/>
            <a:ext cx="3820994" cy="2863171"/>
          </a:xfrm>
          <a:prstGeom prst="rect">
            <a:avLst/>
          </a:prstGeom>
        </p:spPr>
      </p:pic>
      <p:pic>
        <p:nvPicPr>
          <p:cNvPr id="8" name="Picture 7">
            <a:extLst>
              <a:ext uri="{FF2B5EF4-FFF2-40B4-BE49-F238E27FC236}">
                <a16:creationId xmlns:a16="http://schemas.microsoft.com/office/drawing/2014/main" id="{45B87AD1-9304-26B7-6D54-3BA6AE1946F4}"/>
              </a:ext>
            </a:extLst>
          </p:cNvPr>
          <p:cNvPicPr>
            <a:picLocks noChangeAspect="1"/>
          </p:cNvPicPr>
          <p:nvPr/>
        </p:nvPicPr>
        <p:blipFill>
          <a:blip r:embed="rId4"/>
          <a:stretch>
            <a:fillRect/>
          </a:stretch>
        </p:blipFill>
        <p:spPr>
          <a:xfrm>
            <a:off x="6096000" y="2327905"/>
            <a:ext cx="3820994" cy="2863171"/>
          </a:xfrm>
          <a:prstGeom prst="rect">
            <a:avLst/>
          </a:prstGeom>
        </p:spPr>
      </p:pic>
    </p:spTree>
    <p:extLst>
      <p:ext uri="{BB962C8B-B14F-4D97-AF65-F5344CB8AC3E}">
        <p14:creationId xmlns:p14="http://schemas.microsoft.com/office/powerpoint/2010/main" val="924626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4D257-0C8F-2D27-29C0-4F9F3D31756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603EAAE-5114-586A-6B1E-BF94010E4F28}"/>
                  </a:ext>
                </a:extLst>
              </p:cNvPr>
              <p:cNvSpPr>
                <a:spLocks noGrp="1"/>
              </p:cNvSpPr>
              <p:nvPr>
                <p:ph type="title"/>
              </p:nvPr>
            </p:nvSpPr>
            <p:spPr/>
            <p:txBody>
              <a:bodyPr/>
              <a:lstStyle/>
              <a:p>
                <a:r>
                  <a:rPr lang="en-US" dirty="0"/>
                  <a:t>Krippendorff’s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 + Multiset Dice-</a:t>
                </a:r>
                <a:r>
                  <a:rPr lang="en-US" dirty="0" err="1"/>
                  <a:t>Sørenson</a:t>
                </a:r>
                <a:endParaRPr lang="en-US" dirty="0"/>
              </a:p>
            </p:txBody>
          </p:sp>
        </mc:Choice>
        <mc:Fallback xmlns="">
          <p:sp>
            <p:nvSpPr>
              <p:cNvPr id="2" name="Title 1">
                <a:extLst>
                  <a:ext uri="{FF2B5EF4-FFF2-40B4-BE49-F238E27FC236}">
                    <a16:creationId xmlns:a16="http://schemas.microsoft.com/office/drawing/2014/main" id="{F603EAAE-5114-586A-6B1E-BF94010E4F28}"/>
                  </a:ext>
                </a:extLst>
              </p:cNvPr>
              <p:cNvSpPr>
                <a:spLocks noGrp="1" noRot="1" noChangeAspect="1" noMove="1" noResize="1" noEditPoints="1" noAdjustHandles="1" noChangeArrowheads="1" noChangeShapeType="1" noTextEdit="1"/>
              </p:cNvSpPr>
              <p:nvPr>
                <p:ph type="title"/>
              </p:nvPr>
            </p:nvSpPr>
            <p:spPr>
              <a:blipFill>
                <a:blip r:embed="rId3"/>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C20897A6-CAA8-2386-3E9E-5D607131899F}"/>
              </a:ext>
            </a:extLst>
          </p:cNvPr>
          <p:cNvSpPr>
            <a:spLocks noGrp="1"/>
          </p:cNvSpPr>
          <p:nvPr>
            <p:ph idx="1"/>
          </p:nvPr>
        </p:nvSpPr>
        <p:spPr>
          <a:xfrm>
            <a:off x="1319460" y="1825625"/>
            <a:ext cx="10515600" cy="4351338"/>
          </a:xfrm>
        </p:spPr>
        <p:txBody>
          <a:bodyPr/>
          <a:lstStyle/>
          <a:p>
            <a:pPr marL="0" indent="0">
              <a:buNone/>
            </a:pPr>
            <a:endParaRPr lang="en-US" dirty="0"/>
          </a:p>
          <a:p>
            <a:pPr lvl="1"/>
            <a:endParaRPr lang="en-US" dirty="0"/>
          </a:p>
          <a:p>
            <a:pPr marL="514350" indent="-514350">
              <a:buFont typeface="+mj-lt"/>
              <a:buAutoNum type="arabicPeriod"/>
            </a:pPr>
            <a:endParaRPr lang="en-US" dirty="0"/>
          </a:p>
        </p:txBody>
      </p:sp>
      <p:pic>
        <p:nvPicPr>
          <p:cNvPr id="8" name="Picture 7">
            <a:extLst>
              <a:ext uri="{FF2B5EF4-FFF2-40B4-BE49-F238E27FC236}">
                <a16:creationId xmlns:a16="http://schemas.microsoft.com/office/drawing/2014/main" id="{B377BDE3-CB86-3B14-6F54-F43E8A632761}"/>
              </a:ext>
            </a:extLst>
          </p:cNvPr>
          <p:cNvPicPr>
            <a:picLocks noChangeAspect="1"/>
          </p:cNvPicPr>
          <p:nvPr/>
        </p:nvPicPr>
        <p:blipFill>
          <a:blip r:embed="rId4"/>
          <a:stretch>
            <a:fillRect/>
          </a:stretch>
        </p:blipFill>
        <p:spPr>
          <a:xfrm>
            <a:off x="2960205" y="1690688"/>
            <a:ext cx="6112565" cy="4054252"/>
          </a:xfrm>
          <a:prstGeom prst="rect">
            <a:avLst/>
          </a:prstGeom>
        </p:spPr>
      </p:pic>
    </p:spTree>
    <p:extLst>
      <p:ext uri="{BB962C8B-B14F-4D97-AF65-F5344CB8AC3E}">
        <p14:creationId xmlns:p14="http://schemas.microsoft.com/office/powerpoint/2010/main" val="894329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1B3B6-D4ED-379B-0245-D7A6DFE88C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8E691-E45D-6D54-8C11-503BD52E9481}"/>
              </a:ext>
            </a:extLst>
          </p:cNvPr>
          <p:cNvSpPr>
            <a:spLocks noGrp="1"/>
          </p:cNvSpPr>
          <p:nvPr>
            <p:ph type="title"/>
          </p:nvPr>
        </p:nvSpPr>
        <p:spPr>
          <a:xfrm>
            <a:off x="838200" y="2766218"/>
            <a:ext cx="10515600" cy="1325563"/>
          </a:xfrm>
        </p:spPr>
        <p:txBody>
          <a:bodyPr/>
          <a:lstStyle/>
          <a:p>
            <a:pPr algn="ctr"/>
            <a:r>
              <a:rPr lang="en-US" dirty="0"/>
              <a:t>CONCLUSIONS</a:t>
            </a:r>
          </a:p>
        </p:txBody>
      </p:sp>
    </p:spTree>
    <p:extLst>
      <p:ext uri="{BB962C8B-B14F-4D97-AF65-F5344CB8AC3E}">
        <p14:creationId xmlns:p14="http://schemas.microsoft.com/office/powerpoint/2010/main" val="231316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87A02-584B-7EA7-3D6D-81D4EBDC1F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B2786E-DA1B-1ACE-8F65-C31BFD126718}"/>
              </a:ext>
            </a:extLst>
          </p:cNvPr>
          <p:cNvSpPr>
            <a:spLocks noGrp="1"/>
          </p:cNvSpPr>
          <p:nvPr>
            <p:ph type="title"/>
          </p:nvPr>
        </p:nvSpPr>
        <p:spPr/>
        <p:txBody>
          <a:bodyPr/>
          <a:lstStyle/>
          <a:p>
            <a:r>
              <a:rPr lang="en-US" dirty="0"/>
              <a:t>CONCLUSIONS</a:t>
            </a:r>
          </a:p>
        </p:txBody>
      </p:sp>
      <p:sp>
        <p:nvSpPr>
          <p:cNvPr id="7" name="Content Placeholder 2">
            <a:extLst>
              <a:ext uri="{FF2B5EF4-FFF2-40B4-BE49-F238E27FC236}">
                <a16:creationId xmlns:a16="http://schemas.microsoft.com/office/drawing/2014/main" id="{F77212D6-12BC-728B-9128-A1C395B11123}"/>
              </a:ext>
            </a:extLst>
          </p:cNvPr>
          <p:cNvSpPr>
            <a:spLocks noGrp="1"/>
          </p:cNvSpPr>
          <p:nvPr>
            <p:ph idx="1"/>
          </p:nvPr>
        </p:nvSpPr>
        <p:spPr>
          <a:xfrm>
            <a:off x="1319213" y="1825625"/>
            <a:ext cx="10515600" cy="4351338"/>
          </a:xfrm>
        </p:spPr>
        <p:txBody>
          <a:bodyPr>
            <a:normAutofit/>
          </a:bodyPr>
          <a:lstStyle/>
          <a:p>
            <a:pPr marL="0" indent="0">
              <a:buNone/>
            </a:pPr>
            <a:r>
              <a:rPr lang="en-US" i="1" dirty="0"/>
              <a:t>RQ1</a:t>
            </a:r>
            <a:r>
              <a:rPr lang="en-US" dirty="0"/>
              <a:t>: Reliability: LLMs tend to be internally consistent with regard to COVID mask-wearing sentiment, human coders inconsistent</a:t>
            </a:r>
          </a:p>
          <a:p>
            <a:pPr marL="0" indent="0">
              <a:buNone/>
            </a:pPr>
            <a:endParaRPr lang="en-US" dirty="0"/>
          </a:p>
          <a:p>
            <a:pPr marL="0" indent="0">
              <a:buNone/>
            </a:pPr>
            <a:r>
              <a:rPr lang="en-US" i="1" dirty="0"/>
              <a:t>RQ2</a:t>
            </a:r>
            <a:r>
              <a:rPr lang="en-US" dirty="0"/>
              <a:t>: Validity: very little agreement between any coder set</a:t>
            </a:r>
          </a:p>
        </p:txBody>
      </p:sp>
    </p:spTree>
    <p:extLst>
      <p:ext uri="{BB962C8B-B14F-4D97-AF65-F5344CB8AC3E}">
        <p14:creationId xmlns:p14="http://schemas.microsoft.com/office/powerpoint/2010/main" val="2401643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69FA4-34DE-549D-A0AE-A573FE6AC2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13EBE2-8D3D-8AE0-5C08-4DBDFF736DBF}"/>
              </a:ext>
            </a:extLst>
          </p:cNvPr>
          <p:cNvSpPr>
            <a:spLocks noGrp="1"/>
          </p:cNvSpPr>
          <p:nvPr>
            <p:ph type="title"/>
          </p:nvPr>
        </p:nvSpPr>
        <p:spPr/>
        <p:txBody>
          <a:bodyPr/>
          <a:lstStyle/>
          <a:p>
            <a:r>
              <a:rPr lang="en-US" dirty="0"/>
              <a:t>CONCLUSIONS</a:t>
            </a:r>
          </a:p>
        </p:txBody>
      </p:sp>
      <p:sp>
        <p:nvSpPr>
          <p:cNvPr id="7" name="Content Placeholder 2">
            <a:extLst>
              <a:ext uri="{FF2B5EF4-FFF2-40B4-BE49-F238E27FC236}">
                <a16:creationId xmlns:a16="http://schemas.microsoft.com/office/drawing/2014/main" id="{0677A958-4D96-CBFC-A8FF-B3E7F3C726A0}"/>
              </a:ext>
            </a:extLst>
          </p:cNvPr>
          <p:cNvSpPr>
            <a:spLocks noGrp="1"/>
          </p:cNvSpPr>
          <p:nvPr>
            <p:ph idx="1"/>
          </p:nvPr>
        </p:nvSpPr>
        <p:spPr>
          <a:xfrm>
            <a:off x="1319213" y="2998033"/>
            <a:ext cx="10515600" cy="3178930"/>
          </a:xfrm>
        </p:spPr>
        <p:txBody>
          <a:bodyPr>
            <a:normAutofit/>
          </a:bodyPr>
          <a:lstStyle/>
          <a:p>
            <a:pPr marL="0" indent="0">
              <a:buNone/>
            </a:pPr>
            <a:r>
              <a:rPr lang="en-US" dirty="0"/>
              <a:t>RQ3: “Inter-inter-coder” analysis p</a:t>
            </a:r>
            <a:r>
              <a:rPr lang="en-US" sz="2800" dirty="0"/>
              <a:t>roduces multiple dimensions of reliability and validity for public safet</a:t>
            </a:r>
            <a:r>
              <a:rPr lang="en-US" dirty="0"/>
              <a:t>y professionals</a:t>
            </a:r>
            <a:endParaRPr lang="en-US" sz="2800" dirty="0"/>
          </a:p>
          <a:p>
            <a:pPr marL="457200" lvl="1" indent="0">
              <a:buNone/>
            </a:pPr>
            <a:endParaRPr lang="en-US" sz="2800" dirty="0"/>
          </a:p>
          <a:p>
            <a:pPr marL="0" indent="0">
              <a:buNone/>
            </a:pPr>
            <a:endParaRPr lang="en-US" dirty="0"/>
          </a:p>
        </p:txBody>
      </p:sp>
    </p:spTree>
    <p:extLst>
      <p:ext uri="{BB962C8B-B14F-4D97-AF65-F5344CB8AC3E}">
        <p14:creationId xmlns:p14="http://schemas.microsoft.com/office/powerpoint/2010/main" val="1088750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13E84-12EA-4C9B-A8ED-C42912FA12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724B52-BB3E-5F7C-3D08-2BF30A2DC413}"/>
              </a:ext>
            </a:extLst>
          </p:cNvPr>
          <p:cNvSpPr>
            <a:spLocks noGrp="1"/>
          </p:cNvSpPr>
          <p:nvPr>
            <p:ph type="title"/>
          </p:nvPr>
        </p:nvSpPr>
        <p:spPr/>
        <p:txBody>
          <a:bodyPr/>
          <a:lstStyle/>
          <a:p>
            <a:r>
              <a:rPr lang="en-US" dirty="0"/>
              <a:t>CONCLUSIONS</a:t>
            </a:r>
          </a:p>
        </p:txBody>
      </p:sp>
      <p:sp>
        <p:nvSpPr>
          <p:cNvPr id="7" name="Content Placeholder 2">
            <a:extLst>
              <a:ext uri="{FF2B5EF4-FFF2-40B4-BE49-F238E27FC236}">
                <a16:creationId xmlns:a16="http://schemas.microsoft.com/office/drawing/2014/main" id="{E280BD65-5AF9-597C-FA23-EADF7CBDCD18}"/>
              </a:ext>
            </a:extLst>
          </p:cNvPr>
          <p:cNvSpPr>
            <a:spLocks noGrp="1"/>
          </p:cNvSpPr>
          <p:nvPr>
            <p:ph idx="1"/>
          </p:nvPr>
        </p:nvSpPr>
        <p:spPr>
          <a:xfrm>
            <a:off x="1319213" y="1825625"/>
            <a:ext cx="10515600" cy="4351338"/>
          </a:xfrm>
        </p:spPr>
        <p:txBody>
          <a:bodyPr>
            <a:normAutofit/>
          </a:bodyPr>
          <a:lstStyle/>
          <a:p>
            <a:pPr marL="0" indent="0">
              <a:buNone/>
            </a:pPr>
            <a:r>
              <a:rPr lang="en-US" dirty="0"/>
              <a:t>More broadly:</a:t>
            </a:r>
          </a:p>
          <a:p>
            <a:pPr marL="971550" lvl="1" indent="-514350">
              <a:buFont typeface="+mj-lt"/>
              <a:buAutoNum type="arabicPeriod"/>
            </a:pPr>
            <a:r>
              <a:rPr lang="en-US" sz="2800" dirty="0"/>
              <a:t>First application of this method to LLM analysis</a:t>
            </a:r>
          </a:p>
          <a:p>
            <a:pPr marL="971550" lvl="1" indent="-514350">
              <a:buFont typeface="+mj-lt"/>
              <a:buAutoNum type="arabicPeriod"/>
            </a:pPr>
            <a:r>
              <a:rPr lang="en-US" sz="2800" dirty="0"/>
              <a:t>First principles: only “real” way to evaluate LLM responses</a:t>
            </a:r>
          </a:p>
          <a:p>
            <a:pPr marL="457200" lvl="1" indent="0">
              <a:buNone/>
            </a:pPr>
            <a:endParaRPr lang="en-US" sz="2800" dirty="0"/>
          </a:p>
          <a:p>
            <a:pPr marL="0" indent="0">
              <a:buNone/>
            </a:pPr>
            <a:endParaRPr lang="en-US" dirty="0"/>
          </a:p>
        </p:txBody>
      </p:sp>
    </p:spTree>
    <p:extLst>
      <p:ext uri="{BB962C8B-B14F-4D97-AF65-F5344CB8AC3E}">
        <p14:creationId xmlns:p14="http://schemas.microsoft.com/office/powerpoint/2010/main" val="2303076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26BA4-351D-F411-78C7-D24ED70281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85EA22-57A6-F338-EBEE-F99400778F7C}"/>
              </a:ext>
            </a:extLst>
          </p:cNvPr>
          <p:cNvSpPr>
            <a:spLocks noGrp="1"/>
          </p:cNvSpPr>
          <p:nvPr>
            <p:ph type="title"/>
          </p:nvPr>
        </p:nvSpPr>
        <p:spPr>
          <a:xfrm>
            <a:off x="838200" y="2766218"/>
            <a:ext cx="10515600" cy="1325563"/>
          </a:xfrm>
        </p:spPr>
        <p:txBody>
          <a:bodyPr/>
          <a:lstStyle/>
          <a:p>
            <a:pPr algn="ctr"/>
            <a:r>
              <a:rPr lang="en-US" dirty="0"/>
              <a:t>LIMITATIONS/FUTURE WORK</a:t>
            </a:r>
          </a:p>
        </p:txBody>
      </p:sp>
    </p:spTree>
    <p:extLst>
      <p:ext uri="{BB962C8B-B14F-4D97-AF65-F5344CB8AC3E}">
        <p14:creationId xmlns:p14="http://schemas.microsoft.com/office/powerpoint/2010/main" val="3531797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D4FA4-D41A-9CAD-8E39-217D349CBA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099FBA-6134-3702-4F48-29E67EAF0A27}"/>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28ABF6F9-7A8D-B160-FE68-345E2C45A8AE}"/>
              </a:ext>
            </a:extLst>
          </p:cNvPr>
          <p:cNvSpPr>
            <a:spLocks noGrp="1"/>
          </p:cNvSpPr>
          <p:nvPr>
            <p:ph idx="1"/>
          </p:nvPr>
        </p:nvSpPr>
        <p:spPr>
          <a:xfrm>
            <a:off x="1319460" y="1825625"/>
            <a:ext cx="10515600" cy="4351338"/>
          </a:xfrm>
        </p:spPr>
        <p:txBody>
          <a:bodyPr/>
          <a:lstStyle/>
          <a:p>
            <a:pPr marL="514350" indent="-514350">
              <a:buAutoNum type="arabicPeriod"/>
            </a:pPr>
            <a:r>
              <a:rPr lang="en-US" dirty="0"/>
              <a:t>Must have sufficient HPC access</a:t>
            </a:r>
          </a:p>
          <a:p>
            <a:pPr marL="514350" indent="-514350">
              <a:buAutoNum type="arabicPeriod"/>
            </a:pPr>
            <a:r>
              <a:rPr lang="en-US" dirty="0"/>
              <a:t>Small response distribution (n=4)</a:t>
            </a:r>
          </a:p>
          <a:p>
            <a:pPr marL="514350" indent="-514350">
              <a:buAutoNum type="arabicPeriod"/>
            </a:pPr>
            <a:r>
              <a:rPr lang="en-US" dirty="0"/>
              <a:t>Limitations of human coders?</a:t>
            </a:r>
          </a:p>
          <a:p>
            <a:pPr marL="514350" indent="-514350">
              <a:buAutoNum type="arabicPeriod"/>
            </a:pPr>
            <a:r>
              <a:rPr lang="en-US" dirty="0"/>
              <a:t>Final tweet set restricted by what was correctly parsed by LLMs</a:t>
            </a:r>
          </a:p>
          <a:p>
            <a:pPr marL="1428750" lvl="2" indent="-514350">
              <a:buAutoNum type="arabicPeriod"/>
            </a:pPr>
            <a:endParaRPr lang="en-US" dirty="0"/>
          </a:p>
          <a:p>
            <a:pPr marL="514350" indent="-514350">
              <a:buAutoNum type="arabicPeriod"/>
            </a:pPr>
            <a:endParaRPr lang="en-US" dirty="0"/>
          </a:p>
        </p:txBody>
      </p:sp>
    </p:spTree>
    <p:extLst>
      <p:ext uri="{BB962C8B-B14F-4D97-AF65-F5344CB8AC3E}">
        <p14:creationId xmlns:p14="http://schemas.microsoft.com/office/powerpoint/2010/main" val="4094090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06FC7-E256-807D-114B-0BFFE3D487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169F3C-964A-E564-937D-265D3D6C5250}"/>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3CBA40D7-FD5F-D5ED-37D0-AEFC15AD53C4}"/>
              </a:ext>
            </a:extLst>
          </p:cNvPr>
          <p:cNvSpPr>
            <a:spLocks noGrp="1"/>
          </p:cNvSpPr>
          <p:nvPr>
            <p:ph idx="1"/>
          </p:nvPr>
        </p:nvSpPr>
        <p:spPr>
          <a:xfrm>
            <a:off x="1319460" y="1825625"/>
            <a:ext cx="10515600" cy="4351338"/>
          </a:xfrm>
        </p:spPr>
        <p:txBody>
          <a:bodyPr/>
          <a:lstStyle/>
          <a:p>
            <a:pPr marL="514350" indent="-514350">
              <a:buFont typeface="+mj-lt"/>
              <a:buAutoNum type="arabicPeriod"/>
            </a:pPr>
            <a:r>
              <a:rPr lang="en-US" dirty="0"/>
              <a:t>More response samples?</a:t>
            </a:r>
          </a:p>
          <a:p>
            <a:pPr marL="514350" indent="-514350">
              <a:buFont typeface="+mj-lt"/>
              <a:buAutoNum type="arabicPeriod"/>
            </a:pPr>
            <a:r>
              <a:rPr lang="en-US" dirty="0"/>
              <a:t>Different models/packages/prompt tools</a:t>
            </a:r>
          </a:p>
          <a:p>
            <a:pPr marL="514350" indent="-514350">
              <a:buFont typeface="+mj-lt"/>
              <a:buAutoNum type="arabicPeriod"/>
            </a:pPr>
            <a:r>
              <a:rPr lang="en-US" dirty="0"/>
              <a:t>Different analytics/distance metrics?</a:t>
            </a:r>
          </a:p>
          <a:p>
            <a:pPr marL="514350" indent="-514350">
              <a:buFont typeface="+mj-lt"/>
              <a:buAutoNum type="arabicPeriod"/>
            </a:pPr>
            <a:r>
              <a:rPr lang="en-US" dirty="0"/>
              <a:t>Multi-agent applications?</a:t>
            </a:r>
          </a:p>
        </p:txBody>
      </p:sp>
    </p:spTree>
    <p:extLst>
      <p:ext uri="{BB962C8B-B14F-4D97-AF65-F5344CB8AC3E}">
        <p14:creationId xmlns:p14="http://schemas.microsoft.com/office/powerpoint/2010/main" val="3186905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685AE-F538-2710-D71B-5DD25476AC73}"/>
            </a:ext>
          </a:extLst>
        </p:cNvPr>
        <p:cNvGrpSpPr/>
        <p:nvPr/>
      </p:nvGrpSpPr>
      <p:grpSpPr>
        <a:xfrm>
          <a:off x="0" y="0"/>
          <a:ext cx="0" cy="0"/>
          <a:chOff x="0" y="0"/>
          <a:chExt cx="0" cy="0"/>
        </a:xfrm>
      </p:grpSpPr>
      <p:sp>
        <p:nvSpPr>
          <p:cNvPr id="10" name="Content Placeholder 5">
            <a:extLst>
              <a:ext uri="{FF2B5EF4-FFF2-40B4-BE49-F238E27FC236}">
                <a16:creationId xmlns:a16="http://schemas.microsoft.com/office/drawing/2014/main" id="{03C7D0D8-2EEC-956B-8A0D-D062BC4B03E6}"/>
              </a:ext>
            </a:extLst>
          </p:cNvPr>
          <p:cNvSpPr txBox="1">
            <a:spLocks/>
          </p:cNvSpPr>
          <p:nvPr/>
        </p:nvSpPr>
        <p:spPr>
          <a:xfrm>
            <a:off x="2566939" y="1705129"/>
            <a:ext cx="966996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5" name="Picture 4" descr="A group of people standing in a room&#10;&#10;AI-generated content may be incorrect.">
            <a:extLst>
              <a:ext uri="{FF2B5EF4-FFF2-40B4-BE49-F238E27FC236}">
                <a16:creationId xmlns:a16="http://schemas.microsoft.com/office/drawing/2014/main" id="{151F7804-284C-FDD0-258A-BA5A01337738}"/>
              </a:ext>
            </a:extLst>
          </p:cNvPr>
          <p:cNvPicPr>
            <a:picLocks noChangeAspect="1"/>
          </p:cNvPicPr>
          <p:nvPr/>
        </p:nvPicPr>
        <p:blipFill>
          <a:blip r:embed="rId3"/>
          <a:srcRect l="8491" t="13332" r="4694" b="-147"/>
          <a:stretch>
            <a:fillRect/>
          </a:stretch>
        </p:blipFill>
        <p:spPr>
          <a:xfrm>
            <a:off x="2874895" y="1110930"/>
            <a:ext cx="6181519" cy="463614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11" descr="A person standing next to a person standing in front of a large screen&#10;&#10;AI-generated content may be incorrect.">
            <a:extLst>
              <a:ext uri="{FF2B5EF4-FFF2-40B4-BE49-F238E27FC236}">
                <a16:creationId xmlns:a16="http://schemas.microsoft.com/office/drawing/2014/main" id="{874545E4-8487-4771-C6BD-F4C12E3B2009}"/>
              </a:ext>
            </a:extLst>
          </p:cNvPr>
          <p:cNvPicPr>
            <a:picLocks noChangeAspect="1"/>
          </p:cNvPicPr>
          <p:nvPr/>
        </p:nvPicPr>
        <p:blipFill>
          <a:blip r:embed="rId4"/>
          <a:stretch>
            <a:fillRect/>
          </a:stretch>
        </p:blipFill>
        <p:spPr>
          <a:xfrm rot="5400000">
            <a:off x="-55025" y="3148626"/>
            <a:ext cx="3919374" cy="220464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6" descr="A group of people sitting at a table&#10;&#10;AI-generated content may be incorrect.">
            <a:extLst>
              <a:ext uri="{FF2B5EF4-FFF2-40B4-BE49-F238E27FC236}">
                <a16:creationId xmlns:a16="http://schemas.microsoft.com/office/drawing/2014/main" id="{0DA19C71-2DAE-FA1A-7235-A67DFBF26201}"/>
              </a:ext>
            </a:extLst>
          </p:cNvPr>
          <p:cNvPicPr>
            <a:picLocks noChangeAspect="1"/>
          </p:cNvPicPr>
          <p:nvPr/>
        </p:nvPicPr>
        <p:blipFill>
          <a:blip r:embed="rId5"/>
          <a:stretch>
            <a:fillRect/>
          </a:stretch>
        </p:blipFill>
        <p:spPr>
          <a:xfrm rot="5400000">
            <a:off x="8474501" y="1043633"/>
            <a:ext cx="3406259" cy="255469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659950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E910E-7A5B-2A93-339F-FC1F9CCBD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30D51A-5D28-E086-0D9D-C3D1CDCAA016}"/>
              </a:ext>
            </a:extLst>
          </p:cNvPr>
          <p:cNvSpPr>
            <a:spLocks noGrp="1"/>
          </p:cNvSpPr>
          <p:nvPr>
            <p:ph type="title"/>
          </p:nvPr>
        </p:nvSpPr>
        <p:spPr>
          <a:xfrm>
            <a:off x="838200" y="957738"/>
            <a:ext cx="10515600" cy="1325563"/>
          </a:xfrm>
        </p:spPr>
        <p:txBody>
          <a:bodyPr>
            <a:noAutofit/>
          </a:bodyPr>
          <a:lstStyle/>
          <a:p>
            <a:pPr algn="ctr"/>
            <a:r>
              <a:rPr lang="en-US" sz="4800" dirty="0"/>
              <a:t>THANK YOU!</a:t>
            </a:r>
          </a:p>
        </p:txBody>
      </p:sp>
      <p:pic>
        <p:nvPicPr>
          <p:cNvPr id="3" name="Picture 2">
            <a:extLst>
              <a:ext uri="{FF2B5EF4-FFF2-40B4-BE49-F238E27FC236}">
                <a16:creationId xmlns:a16="http://schemas.microsoft.com/office/drawing/2014/main" id="{7011E784-0147-8E34-3D32-4D73FC02EA6C}"/>
              </a:ext>
            </a:extLst>
          </p:cNvPr>
          <p:cNvPicPr>
            <a:picLocks noChangeAspect="1"/>
          </p:cNvPicPr>
          <p:nvPr/>
        </p:nvPicPr>
        <p:blipFill>
          <a:blip r:embed="rId3"/>
          <a:stretch>
            <a:fillRect/>
          </a:stretch>
        </p:blipFill>
        <p:spPr>
          <a:xfrm>
            <a:off x="4229100" y="2019142"/>
            <a:ext cx="3733800" cy="3759200"/>
          </a:xfrm>
          <a:prstGeom prst="rect">
            <a:avLst/>
          </a:prstGeom>
        </p:spPr>
      </p:pic>
    </p:spTree>
    <p:extLst>
      <p:ext uri="{BB962C8B-B14F-4D97-AF65-F5344CB8AC3E}">
        <p14:creationId xmlns:p14="http://schemas.microsoft.com/office/powerpoint/2010/main" val="779952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ED229-90CF-B3A1-910F-33D3B18760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B511E2-4F4B-04F5-6B90-6EEFBD7B2A40}"/>
              </a:ext>
            </a:extLst>
          </p:cNvPr>
          <p:cNvSpPr>
            <a:spLocks noGrp="1"/>
          </p:cNvSpPr>
          <p:nvPr>
            <p:ph type="title"/>
          </p:nvPr>
        </p:nvSpPr>
        <p:spPr>
          <a:xfrm>
            <a:off x="838200" y="2766218"/>
            <a:ext cx="10515600" cy="1325563"/>
          </a:xfrm>
        </p:spPr>
        <p:txBody>
          <a:bodyPr>
            <a:noAutofit/>
          </a:bodyPr>
          <a:lstStyle/>
          <a:p>
            <a:pPr algn="ctr"/>
            <a:r>
              <a:rPr lang="en-US" sz="4800" dirty="0"/>
              <a:t>QUESTIONS?</a:t>
            </a:r>
          </a:p>
        </p:txBody>
      </p:sp>
    </p:spTree>
    <p:extLst>
      <p:ext uri="{BB962C8B-B14F-4D97-AF65-F5344CB8AC3E}">
        <p14:creationId xmlns:p14="http://schemas.microsoft.com/office/powerpoint/2010/main" val="2357226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FF4EE-4F90-C28D-9B0E-A8A91A8330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6BC3C1-2B13-46F0-367D-97BE49578A14}"/>
              </a:ext>
            </a:extLst>
          </p:cNvPr>
          <p:cNvSpPr>
            <a:spLocks noGrp="1"/>
          </p:cNvSpPr>
          <p:nvPr>
            <p:ph type="title"/>
          </p:nvPr>
        </p:nvSpPr>
        <p:spPr>
          <a:xfrm>
            <a:off x="838200" y="2766218"/>
            <a:ext cx="10515600" cy="1325563"/>
          </a:xfrm>
        </p:spPr>
        <p:txBody>
          <a:bodyPr/>
          <a:lstStyle/>
          <a:p>
            <a:pPr algn="ctr"/>
            <a:r>
              <a:rPr lang="en-US" dirty="0"/>
              <a:t>ORIENTING CONCEPTS</a:t>
            </a:r>
          </a:p>
        </p:txBody>
      </p:sp>
    </p:spTree>
    <p:extLst>
      <p:ext uri="{BB962C8B-B14F-4D97-AF65-F5344CB8AC3E}">
        <p14:creationId xmlns:p14="http://schemas.microsoft.com/office/powerpoint/2010/main" val="2876111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A68B3-BFA6-D864-3352-EEF2353E9D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72ABC7-8729-B6AE-8CE7-DF80C0EA44D3}"/>
              </a:ext>
            </a:extLst>
          </p:cNvPr>
          <p:cNvSpPr>
            <a:spLocks noGrp="1"/>
          </p:cNvSpPr>
          <p:nvPr>
            <p:ph type="title"/>
          </p:nvPr>
        </p:nvSpPr>
        <p:spPr/>
        <p:txBody>
          <a:bodyPr/>
          <a:lstStyle/>
          <a:p>
            <a:r>
              <a:rPr lang="en-US" dirty="0"/>
              <a:t>ORIENTING CONCEPTS</a:t>
            </a:r>
          </a:p>
        </p:txBody>
      </p:sp>
      <p:sp>
        <p:nvSpPr>
          <p:cNvPr id="3" name="Content Placeholder 2">
            <a:extLst>
              <a:ext uri="{FF2B5EF4-FFF2-40B4-BE49-F238E27FC236}">
                <a16:creationId xmlns:a16="http://schemas.microsoft.com/office/drawing/2014/main" id="{774A231A-B273-5D62-5DBA-C2F18923FA39}"/>
              </a:ext>
            </a:extLst>
          </p:cNvPr>
          <p:cNvSpPr>
            <a:spLocks noGrp="1"/>
          </p:cNvSpPr>
          <p:nvPr>
            <p:ph idx="1"/>
          </p:nvPr>
        </p:nvSpPr>
        <p:spPr>
          <a:xfrm>
            <a:off x="1319460" y="1825625"/>
            <a:ext cx="10515600" cy="4351338"/>
          </a:xfrm>
        </p:spPr>
        <p:txBody>
          <a:bodyPr/>
          <a:lstStyle/>
          <a:p>
            <a:pPr marL="514350" indent="-514350">
              <a:buAutoNum type="arabicPeriod"/>
            </a:pPr>
            <a:r>
              <a:rPr lang="en-US" dirty="0"/>
              <a:t>LLMs are nondeterministic</a:t>
            </a:r>
          </a:p>
          <a:p>
            <a:pPr lvl="1"/>
            <a:r>
              <a:rPr lang="en-US" dirty="0"/>
              <a:t>Outputs are probabilistic</a:t>
            </a:r>
          </a:p>
          <a:p>
            <a:pPr lvl="1"/>
            <a:r>
              <a:rPr lang="en-US" dirty="0"/>
              <a:t>What response is the “true” response?</a:t>
            </a:r>
          </a:p>
          <a:p>
            <a:pPr lvl="1"/>
            <a:r>
              <a:rPr lang="en-US" dirty="0"/>
              <a:t>Must consider a set/distribution </a:t>
            </a:r>
            <a:r>
              <a:rPr lang="en-US" b="1" dirty="0"/>
              <a:t>for each response</a:t>
            </a:r>
          </a:p>
          <a:p>
            <a:pPr lvl="1"/>
            <a:r>
              <a:rPr lang="en-US" b="1" dirty="0"/>
              <a:t>i.e., 1 coding unit = multiple response for the same text</a:t>
            </a:r>
          </a:p>
          <a:p>
            <a:pPr lvl="1"/>
            <a:endParaRPr lang="en-US" b="1" dirty="0"/>
          </a:p>
          <a:p>
            <a:pPr marL="514350" indent="-514350">
              <a:buFont typeface="+mj-lt"/>
              <a:buAutoNum type="arabicPeriod"/>
            </a:pPr>
            <a:endParaRPr lang="en-US" dirty="0"/>
          </a:p>
        </p:txBody>
      </p:sp>
    </p:spTree>
    <p:extLst>
      <p:ext uri="{BB962C8B-B14F-4D97-AF65-F5344CB8AC3E}">
        <p14:creationId xmlns:p14="http://schemas.microsoft.com/office/powerpoint/2010/main" val="1564803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E4FD5-2432-ED4B-D32C-43F282140B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02BB8E-9E0A-09C8-7F91-C3C64FB8C7C6}"/>
              </a:ext>
            </a:extLst>
          </p:cNvPr>
          <p:cNvSpPr>
            <a:spLocks noGrp="1"/>
          </p:cNvSpPr>
          <p:nvPr>
            <p:ph type="title"/>
          </p:nvPr>
        </p:nvSpPr>
        <p:spPr/>
        <p:txBody>
          <a:bodyPr/>
          <a:lstStyle/>
          <a:p>
            <a:r>
              <a:rPr lang="en-US" dirty="0"/>
              <a:t>ORIENTING CONCEPTS</a:t>
            </a:r>
          </a:p>
        </p:txBody>
      </p:sp>
      <p:sp>
        <p:nvSpPr>
          <p:cNvPr id="3" name="Content Placeholder 2">
            <a:extLst>
              <a:ext uri="{FF2B5EF4-FFF2-40B4-BE49-F238E27FC236}">
                <a16:creationId xmlns:a16="http://schemas.microsoft.com/office/drawing/2014/main" id="{A6C68638-25F9-E3DD-5507-DC7A92EEB88E}"/>
              </a:ext>
            </a:extLst>
          </p:cNvPr>
          <p:cNvSpPr>
            <a:spLocks noGrp="1"/>
          </p:cNvSpPr>
          <p:nvPr>
            <p:ph idx="1"/>
          </p:nvPr>
        </p:nvSpPr>
        <p:spPr>
          <a:xfrm>
            <a:off x="1319460" y="1825625"/>
            <a:ext cx="10515600" cy="4351338"/>
          </a:xfrm>
        </p:spPr>
        <p:txBody>
          <a:bodyPr/>
          <a:lstStyle/>
          <a:p>
            <a:pPr marL="514350" indent="-514350">
              <a:buAutoNum type="arabicPeriod"/>
            </a:pPr>
            <a:r>
              <a:rPr lang="en-US" dirty="0"/>
              <a:t>LLMs are nondeterministic</a:t>
            </a:r>
          </a:p>
          <a:p>
            <a:pPr lvl="1"/>
            <a:r>
              <a:rPr lang="en-US" dirty="0"/>
              <a:t>Outputs are probabilistic</a:t>
            </a:r>
          </a:p>
          <a:p>
            <a:pPr lvl="1"/>
            <a:r>
              <a:rPr lang="en-US" dirty="0"/>
              <a:t>What response is the “true” response?</a:t>
            </a:r>
          </a:p>
          <a:p>
            <a:pPr lvl="1"/>
            <a:r>
              <a:rPr lang="en-US" dirty="0"/>
              <a:t>Must consider a set/distribution </a:t>
            </a:r>
            <a:r>
              <a:rPr lang="en-US" b="1" dirty="0"/>
              <a:t>for each response</a:t>
            </a:r>
          </a:p>
          <a:p>
            <a:pPr lvl="1"/>
            <a:r>
              <a:rPr lang="en-US" b="1" dirty="0"/>
              <a:t>i.e., 1 coding unit = multiple response for the same text</a:t>
            </a:r>
          </a:p>
          <a:p>
            <a:pPr lvl="1"/>
            <a:r>
              <a:rPr lang="en-US" b="1" dirty="0"/>
              <a:t>MULTISETS</a:t>
            </a:r>
          </a:p>
          <a:p>
            <a:pPr lvl="1"/>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2942073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D99A7-FB8E-5D24-BAAB-1F77D032BA79}"/>
            </a:ext>
          </a:extLst>
        </p:cNvPr>
        <p:cNvGrpSpPr/>
        <p:nvPr/>
      </p:nvGrpSpPr>
      <p:grpSpPr>
        <a:xfrm>
          <a:off x="0" y="0"/>
          <a:ext cx="0" cy="0"/>
          <a:chOff x="0" y="0"/>
          <a:chExt cx="0" cy="0"/>
        </a:xfrm>
      </p:grpSpPr>
      <p:pic>
        <p:nvPicPr>
          <p:cNvPr id="4" name="Content Placeholder 6" descr="A number and number symbols&#10;&#10;AI-generated content may be incorrect.">
            <a:extLst>
              <a:ext uri="{FF2B5EF4-FFF2-40B4-BE49-F238E27FC236}">
                <a16:creationId xmlns:a16="http://schemas.microsoft.com/office/drawing/2014/main" id="{FEFFD92C-347E-A429-34B7-08A21DA612F6}"/>
              </a:ext>
            </a:extLst>
          </p:cNvPr>
          <p:cNvPicPr>
            <a:picLocks noChangeAspect="1"/>
          </p:cNvPicPr>
          <p:nvPr/>
        </p:nvPicPr>
        <p:blipFill>
          <a:blip r:embed="rId3"/>
          <a:stretch>
            <a:fillRect/>
          </a:stretch>
        </p:blipFill>
        <p:spPr>
          <a:xfrm>
            <a:off x="7269613" y="1219201"/>
            <a:ext cx="4757434" cy="4590924"/>
          </a:xfrm>
          <a:prstGeom prst="rect">
            <a:avLst/>
          </a:prstGeom>
        </p:spPr>
      </p:pic>
      <p:sp>
        <p:nvSpPr>
          <p:cNvPr id="2" name="Title 1">
            <a:extLst>
              <a:ext uri="{FF2B5EF4-FFF2-40B4-BE49-F238E27FC236}">
                <a16:creationId xmlns:a16="http://schemas.microsoft.com/office/drawing/2014/main" id="{E8977822-4636-FA3B-0211-50B98E4033A3}"/>
              </a:ext>
            </a:extLst>
          </p:cNvPr>
          <p:cNvSpPr>
            <a:spLocks noGrp="1"/>
          </p:cNvSpPr>
          <p:nvPr>
            <p:ph type="title"/>
          </p:nvPr>
        </p:nvSpPr>
        <p:spPr/>
        <p:txBody>
          <a:bodyPr/>
          <a:lstStyle/>
          <a:p>
            <a:r>
              <a:rPr lang="en-US" dirty="0"/>
              <a:t>ORIENTING CONCEPTS</a:t>
            </a:r>
          </a:p>
        </p:txBody>
      </p:sp>
      <p:sp>
        <p:nvSpPr>
          <p:cNvPr id="6" name="Content Placeholder 5">
            <a:extLst>
              <a:ext uri="{FF2B5EF4-FFF2-40B4-BE49-F238E27FC236}">
                <a16:creationId xmlns:a16="http://schemas.microsoft.com/office/drawing/2014/main" id="{2406F82B-DE62-F210-0B4F-019430F483FE}"/>
              </a:ext>
            </a:extLst>
          </p:cNvPr>
          <p:cNvSpPr>
            <a:spLocks noGrp="1"/>
          </p:cNvSpPr>
          <p:nvPr>
            <p:ph idx="1"/>
          </p:nvPr>
        </p:nvSpPr>
        <p:spPr>
          <a:xfrm>
            <a:off x="838200" y="1683385"/>
            <a:ext cx="7007353" cy="4351338"/>
          </a:xfrm>
        </p:spPr>
        <p:txBody>
          <a:bodyPr>
            <a:normAutofit/>
          </a:bodyPr>
          <a:lstStyle/>
          <a:p>
            <a:r>
              <a:rPr lang="en-US" sz="1600" i="1" dirty="0"/>
              <a:t>W. D. Blizard, “Multiset theory,” Notre Dame J. Formal Log., vol. 30, 1989.</a:t>
            </a:r>
            <a:endParaRPr lang="en-US" sz="1600" dirty="0"/>
          </a:p>
          <a:p>
            <a:r>
              <a:rPr lang="en-US" sz="1600" i="1" dirty="0"/>
              <a:t>——, “The development of multiset theory,” Mod.</a:t>
            </a:r>
            <a:r>
              <a:rPr lang="en-US" sz="1600" dirty="0"/>
              <a:t> </a:t>
            </a:r>
            <a:r>
              <a:rPr lang="en-US" sz="1600" i="1" dirty="0"/>
              <a:t>Log., vol. 1, pp. 319–352, 1991. [Online]. Available:</a:t>
            </a:r>
            <a:r>
              <a:rPr lang="en-US" sz="1600" dirty="0"/>
              <a:t> </a:t>
            </a:r>
            <a:r>
              <a:rPr lang="en-US" sz="1600" i="1" dirty="0"/>
              <a:t>https://</a:t>
            </a:r>
            <a:r>
              <a:rPr lang="en-US" sz="1600" i="1" dirty="0" err="1"/>
              <a:t>api.semanticscholar.org</a:t>
            </a:r>
            <a:r>
              <a:rPr lang="en-US" sz="1600" i="1" dirty="0"/>
              <a:t>/CorpusID:117293167</a:t>
            </a:r>
            <a:endParaRPr lang="en-US" sz="1600" dirty="0"/>
          </a:p>
          <a:p>
            <a:r>
              <a:rPr lang="en-US" sz="1600" i="1" dirty="0"/>
              <a:t>J. L. Hickman, “A note on the concept of multiset,” Bull. Aust. Math. Soc., vol. 22, pp. 211 – 217, 1980. [Online]. Available:</a:t>
            </a:r>
            <a:r>
              <a:rPr lang="en-US" sz="1600" dirty="0"/>
              <a:t> </a:t>
            </a:r>
            <a:r>
              <a:rPr lang="en-US" sz="1600" i="1" dirty="0"/>
              <a:t>https://</a:t>
            </a:r>
            <a:r>
              <a:rPr lang="en-US" sz="1600" i="1" dirty="0" err="1"/>
              <a:t>api.semanticscholar.org</a:t>
            </a:r>
            <a:r>
              <a:rPr lang="en-US" sz="1600" i="1" dirty="0"/>
              <a:t>/CorpusID:121347325</a:t>
            </a:r>
            <a:endParaRPr lang="en-US" sz="1600" dirty="0"/>
          </a:p>
          <a:p>
            <a:r>
              <a:rPr lang="en-US" sz="1600" i="1" dirty="0"/>
              <a:t>G. Lamperti et al., “On multisets in database systems,” in Multiset Processing, C. S. </a:t>
            </a:r>
            <a:r>
              <a:rPr lang="en-US" sz="1600" i="1" dirty="0" err="1"/>
              <a:t>Calude</a:t>
            </a:r>
            <a:r>
              <a:rPr lang="en-US" sz="1600" i="1" dirty="0"/>
              <a:t> et al., Eds. Berlin, Heidelberg: Springer Berlin Heidelberg, 2001, pp. 147–215.</a:t>
            </a:r>
          </a:p>
          <a:p>
            <a:r>
              <a:rPr lang="en-US" sz="1600" i="1" dirty="0"/>
              <a:t> J. Leskovec et al., Mining of Massive Datasets, 2nd ed. Cambridge University Press, 2014.</a:t>
            </a:r>
          </a:p>
          <a:p>
            <a:r>
              <a:rPr lang="en-US" sz="1600" i="1" dirty="0"/>
              <a:t>R. E. Carhart et al., “Atom pairs as molecular features in structure-activity studies: definition and applications,” J. Chem. Inf. </a:t>
            </a:r>
            <a:r>
              <a:rPr lang="en-US" sz="1600" i="1" dirty="0" err="1"/>
              <a:t>Comput</a:t>
            </a:r>
            <a:r>
              <a:rPr lang="en-US" sz="1600" i="1" dirty="0"/>
              <a:t>. Sci., vol. 25, pp. 64–73, 1985. [Online]. Available: https://</a:t>
            </a:r>
            <a:r>
              <a:rPr lang="en-US" sz="1600" i="1" dirty="0" err="1"/>
              <a:t>doi.org</a:t>
            </a:r>
            <a:r>
              <a:rPr lang="en-US" sz="1600" i="1" dirty="0"/>
              <a:t>/10.1021/ci00046a002</a:t>
            </a:r>
          </a:p>
          <a:p>
            <a:endParaRPr lang="en-US" sz="1600" dirty="0"/>
          </a:p>
          <a:p>
            <a:endParaRPr lang="en-US" sz="1600" dirty="0"/>
          </a:p>
        </p:txBody>
      </p:sp>
    </p:spTree>
    <p:extLst>
      <p:ext uri="{BB962C8B-B14F-4D97-AF65-F5344CB8AC3E}">
        <p14:creationId xmlns:p14="http://schemas.microsoft.com/office/powerpoint/2010/main" val="3792595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14CA6-BF88-6242-F3B6-4F95AA7CF9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9EEA7F-3B72-6496-66D4-2F77D94BA8BE}"/>
              </a:ext>
            </a:extLst>
          </p:cNvPr>
          <p:cNvSpPr>
            <a:spLocks noGrp="1"/>
          </p:cNvSpPr>
          <p:nvPr>
            <p:ph type="title"/>
          </p:nvPr>
        </p:nvSpPr>
        <p:spPr/>
        <p:txBody>
          <a:bodyPr/>
          <a:lstStyle/>
          <a:p>
            <a:r>
              <a:rPr lang="en-US" dirty="0"/>
              <a:t>ORIENTING CONCEPTS</a:t>
            </a:r>
          </a:p>
        </p:txBody>
      </p:sp>
      <p:sp>
        <p:nvSpPr>
          <p:cNvPr id="3" name="Content Placeholder 2">
            <a:extLst>
              <a:ext uri="{FF2B5EF4-FFF2-40B4-BE49-F238E27FC236}">
                <a16:creationId xmlns:a16="http://schemas.microsoft.com/office/drawing/2014/main" id="{942EA18D-DD3C-9C6E-F20A-3196D21D46D2}"/>
              </a:ext>
            </a:extLst>
          </p:cNvPr>
          <p:cNvSpPr>
            <a:spLocks noGrp="1"/>
          </p:cNvSpPr>
          <p:nvPr>
            <p:ph idx="1"/>
          </p:nvPr>
        </p:nvSpPr>
        <p:spPr>
          <a:xfrm>
            <a:off x="1319460" y="1825625"/>
            <a:ext cx="10515600" cy="4351338"/>
          </a:xfrm>
        </p:spPr>
        <p:txBody>
          <a:bodyPr/>
          <a:lstStyle/>
          <a:p>
            <a:pPr marL="0" indent="0">
              <a:buNone/>
            </a:pPr>
            <a:r>
              <a:rPr lang="en-US" dirty="0"/>
              <a:t>2. Stateless LLMs</a:t>
            </a:r>
          </a:p>
          <a:p>
            <a:pPr lvl="1"/>
            <a:r>
              <a:rPr lang="en-US" dirty="0"/>
              <a:t>i.e., </a:t>
            </a:r>
            <a:r>
              <a:rPr lang="en-US" b="1" dirty="0"/>
              <a:t>Open LLMs</a:t>
            </a:r>
          </a:p>
          <a:p>
            <a:pPr lvl="1"/>
            <a:r>
              <a:rPr lang="en-US" dirty="0"/>
              <a:t>Deployed and programmatically (i.e., Python)</a:t>
            </a:r>
          </a:p>
          <a:p>
            <a:pPr lvl="1"/>
            <a:r>
              <a:rPr lang="en-US" dirty="0"/>
              <a:t>(can be) stateless</a:t>
            </a:r>
          </a:p>
          <a:p>
            <a:pPr lvl="2"/>
            <a:r>
              <a:rPr lang="en-US" sz="2400" dirty="0"/>
              <a:t>i.e., no information shared between instances</a:t>
            </a:r>
          </a:p>
          <a:p>
            <a:pPr lvl="2"/>
            <a:r>
              <a:rPr lang="en-US" sz="2400" dirty="0"/>
              <a:t>LLM instance = different coder</a:t>
            </a:r>
          </a:p>
        </p:txBody>
      </p:sp>
    </p:spTree>
    <p:extLst>
      <p:ext uri="{BB962C8B-B14F-4D97-AF65-F5344CB8AC3E}">
        <p14:creationId xmlns:p14="http://schemas.microsoft.com/office/powerpoint/2010/main" val="5442213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23423</TotalTime>
  <Words>2637</Words>
  <Application>Microsoft Macintosh PowerPoint</Application>
  <PresentationFormat>Widescreen</PresentationFormat>
  <Paragraphs>318</Paragraphs>
  <Slides>41</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Aptos</vt:lpstr>
      <vt:lpstr>Aptos Display</vt:lpstr>
      <vt:lpstr>Arial</vt:lpstr>
      <vt:lpstr>Cambria Math</vt:lpstr>
      <vt:lpstr>Office Theme</vt:lpstr>
      <vt:lpstr>“Inter-Inter-Coder” Analysis:  A Multiset Approach for LLM Evaluation in Public Safety Analytics</vt:lpstr>
      <vt:lpstr>BACKGROUND</vt:lpstr>
      <vt:lpstr>BACKGROUND</vt:lpstr>
      <vt:lpstr>PowerPoint Presentation</vt:lpstr>
      <vt:lpstr>ORIENTING CONCEPTS</vt:lpstr>
      <vt:lpstr>ORIENTING CONCEPTS</vt:lpstr>
      <vt:lpstr>ORIENTING CONCEPTS</vt:lpstr>
      <vt:lpstr>ORIENTING CONCEPTS</vt:lpstr>
      <vt:lpstr>ORIENTING CONCEPTS</vt:lpstr>
      <vt:lpstr>ORIENTING CONCEPTS</vt:lpstr>
      <vt:lpstr>RESEARCH QUESTIONS</vt:lpstr>
      <vt:lpstr>RESEARCH QUESTIONS</vt:lpstr>
      <vt:lpstr>METHODOLOGY</vt:lpstr>
      <vt:lpstr>PowerPoint Presentation</vt:lpstr>
      <vt:lpstr>METHODOLOGY</vt:lpstr>
      <vt:lpstr>METHODOLOGY</vt:lpstr>
      <vt:lpstr>METHODOLOGY</vt:lpstr>
      <vt:lpstr>METHODOLOGY</vt:lpstr>
      <vt:lpstr>PowerPoint Presentation</vt:lpstr>
      <vt:lpstr>METHODOLOGY</vt:lpstr>
      <vt:lpstr>PowerPoint Presentation</vt:lpstr>
      <vt:lpstr>PowerPoint Presentation</vt:lpstr>
      <vt:lpstr>METHODOLOGY</vt:lpstr>
      <vt:lpstr>PowerPoint Presentation</vt:lpstr>
      <vt:lpstr>PowerPoint Presentation</vt:lpstr>
      <vt:lpstr>RESULTS</vt:lpstr>
      <vt:lpstr>Entropies</vt:lpstr>
      <vt:lpstr>Krippendorff’s α</vt:lpstr>
      <vt:lpstr>Muliset Dice-Sørenson</vt:lpstr>
      <vt:lpstr>Muliset Dice-Sørenson</vt:lpstr>
      <vt:lpstr>Muliset Dice-Sørenson</vt:lpstr>
      <vt:lpstr>Krippendorff’s α + Multiset Dice-Sørenson</vt:lpstr>
      <vt:lpstr>CONCLUSIONS</vt:lpstr>
      <vt:lpstr>CONCLUSIONS</vt:lpstr>
      <vt:lpstr>CONCLUSIONS</vt:lpstr>
      <vt:lpstr>CONCLUSIONS</vt:lpstr>
      <vt:lpstr>LIMITATIONS/FUTURE WORK</vt:lpstr>
      <vt:lpstr>LIMITATIONS</vt:lpstr>
      <vt:lpstr>FUTURE WORK</vt:lpstr>
      <vt:lpstr>THANK YOU!</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Elrod, Nathan (elrodnj)</dc:creator>
  <cp:lastModifiedBy>Elrod, Nathan (elrodnj)</cp:lastModifiedBy>
  <cp:revision>140</cp:revision>
  <dcterms:created xsi:type="dcterms:W3CDTF">2025-07-29T15:20:59Z</dcterms:created>
  <dcterms:modified xsi:type="dcterms:W3CDTF">2025-09-21T21:34:51Z</dcterms:modified>
</cp:coreProperties>
</file>